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slideLayouts/slideLayout1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50" r:id="rId2"/>
    <p:sldMasterId id="2147483662" r:id="rId3"/>
  </p:sldMasterIdLst>
  <p:notesMasterIdLst>
    <p:notesMasterId r:id="rId60"/>
  </p:notesMasterIdLst>
  <p:sldIdLst>
    <p:sldId id="256" r:id="rId4"/>
    <p:sldId id="258" r:id="rId5"/>
    <p:sldId id="356" r:id="rId6"/>
    <p:sldId id="355" r:id="rId7"/>
    <p:sldId id="384" r:id="rId8"/>
    <p:sldId id="263" r:id="rId9"/>
    <p:sldId id="358" r:id="rId10"/>
    <p:sldId id="361" r:id="rId11"/>
    <p:sldId id="359" r:id="rId12"/>
    <p:sldId id="362" r:id="rId13"/>
    <p:sldId id="364" r:id="rId14"/>
    <p:sldId id="365" r:id="rId15"/>
    <p:sldId id="307" r:id="rId16"/>
    <p:sldId id="308" r:id="rId17"/>
    <p:sldId id="309" r:id="rId18"/>
    <p:sldId id="310" r:id="rId19"/>
    <p:sldId id="304" r:id="rId20"/>
    <p:sldId id="370" r:id="rId21"/>
    <p:sldId id="371" r:id="rId22"/>
    <p:sldId id="372" r:id="rId23"/>
    <p:sldId id="373" r:id="rId24"/>
    <p:sldId id="267" r:id="rId25"/>
    <p:sldId id="374" r:id="rId26"/>
    <p:sldId id="375" r:id="rId27"/>
    <p:sldId id="268" r:id="rId28"/>
    <p:sldId id="376" r:id="rId29"/>
    <p:sldId id="276" r:id="rId30"/>
    <p:sldId id="277" r:id="rId31"/>
    <p:sldId id="305" r:id="rId32"/>
    <p:sldId id="377" r:id="rId33"/>
    <p:sldId id="272" r:id="rId34"/>
    <p:sldId id="273" r:id="rId35"/>
    <p:sldId id="280" r:id="rId36"/>
    <p:sldId id="275" r:id="rId37"/>
    <p:sldId id="278" r:id="rId38"/>
    <p:sldId id="281" r:id="rId39"/>
    <p:sldId id="282" r:id="rId40"/>
    <p:sldId id="283" r:id="rId41"/>
    <p:sldId id="284" r:id="rId42"/>
    <p:sldId id="285" r:id="rId43"/>
    <p:sldId id="286" r:id="rId44"/>
    <p:sldId id="287" r:id="rId45"/>
    <p:sldId id="288" r:id="rId46"/>
    <p:sldId id="289" r:id="rId47"/>
    <p:sldId id="290" r:id="rId48"/>
    <p:sldId id="293" r:id="rId49"/>
    <p:sldId id="378" r:id="rId50"/>
    <p:sldId id="379" r:id="rId51"/>
    <p:sldId id="380" r:id="rId52"/>
    <p:sldId id="381" r:id="rId53"/>
    <p:sldId id="291" r:id="rId54"/>
    <p:sldId id="382" r:id="rId55"/>
    <p:sldId id="354" r:id="rId56"/>
    <p:sldId id="306" r:id="rId57"/>
    <p:sldId id="270" r:id="rId58"/>
    <p:sldId id="261" r:id="rId59"/>
  </p:sldIdLst>
  <p:sldSz cx="12192000" cy="6858000"/>
  <p:notesSz cx="6858000" cy="9144000"/>
  <p:embeddedFontLst>
    <p:embeddedFont>
      <p:font typeface="Helvetica Neue" panose="02000503000000020004" pitchFamily="2" charset="0"/>
      <p:regular r:id="rId61"/>
      <p:bold r:id="rId62"/>
      <p:italic r:id="rId63"/>
      <p:boldItalic r:id="rId64"/>
    </p:embeddedFont>
    <p:embeddedFont>
      <p:font typeface="Helvetica Neue Light" panose="02000403000000020004" pitchFamily="2" charset="0"/>
      <p:regular r:id="rId65"/>
      <p:bold r:id="rId66"/>
      <p:italic r:id="rId67"/>
      <p:boldItalic r:id="rId68"/>
    </p:embeddedFont>
    <p:embeddedFont>
      <p:font typeface="lato" panose="020F0502020204030203" pitchFamily="34" charset="0"/>
      <p:regular r:id="rId69"/>
      <p:bold r:id="rId70"/>
      <p:italic r:id="rId71"/>
      <p:boldItalic r:id="rId72"/>
    </p:embeddedFont>
    <p:embeddedFont>
      <p:font typeface="Source Sans Pro" panose="020B0503030403020204" pitchFamily="34" charset="0"/>
      <p:regular r:id="rId73"/>
      <p:bold r:id="rId74"/>
      <p:italic r:id="rId75"/>
      <p:boldItalic r:id="rId7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77" roundtripDataSignature="AMtx7mguRPUF+7luhaq8GDYKMrV92X/9X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81"/>
  </p:normalViewPr>
  <p:slideViewPr>
    <p:cSldViewPr snapToGrid="0">
      <p:cViewPr varScale="1">
        <p:scale>
          <a:sx n="116" d="100"/>
          <a:sy n="116" d="100"/>
        </p:scale>
        <p:origin x="32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font" Target="fonts/font3.fntdata"/><Relationship Id="rId68" Type="http://schemas.openxmlformats.org/officeDocument/2006/relationships/font" Target="fonts/font8.fntdata"/><Relationship Id="rId16" Type="http://schemas.openxmlformats.org/officeDocument/2006/relationships/slide" Target="slides/slide13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74" Type="http://schemas.openxmlformats.org/officeDocument/2006/relationships/font" Target="fonts/font14.fntdata"/><Relationship Id="rId79" Type="http://schemas.openxmlformats.org/officeDocument/2006/relationships/viewProps" Target="viewProps.xml"/><Relationship Id="rId5" Type="http://schemas.openxmlformats.org/officeDocument/2006/relationships/slide" Target="slides/slide2.xml"/><Relationship Id="rId61" Type="http://schemas.openxmlformats.org/officeDocument/2006/relationships/font" Target="fonts/font1.fntdata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font" Target="fonts/font4.fntdata"/><Relationship Id="rId69" Type="http://schemas.openxmlformats.org/officeDocument/2006/relationships/font" Target="fonts/font9.fntdata"/><Relationship Id="rId77" Type="http://customschemas.google.com/relationships/presentationmetadata" Target="metadata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font" Target="fonts/font12.fntdata"/><Relationship Id="rId80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font" Target="fonts/font7.fntdata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font" Target="fonts/font2.fntdata"/><Relationship Id="rId70" Type="http://schemas.openxmlformats.org/officeDocument/2006/relationships/font" Target="fonts/font10.fntdata"/><Relationship Id="rId75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notesMaster" Target="notesMasters/notesMaster1.xml"/><Relationship Id="rId65" Type="http://schemas.openxmlformats.org/officeDocument/2006/relationships/font" Target="fonts/font5.fntdata"/><Relationship Id="rId73" Type="http://schemas.openxmlformats.org/officeDocument/2006/relationships/font" Target="fonts/font13.fntdata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font" Target="fonts/font16.fntdata"/><Relationship Id="rId7" Type="http://schemas.openxmlformats.org/officeDocument/2006/relationships/slide" Target="slides/slide4.xml"/><Relationship Id="rId71" Type="http://schemas.openxmlformats.org/officeDocument/2006/relationships/font" Target="fonts/font11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" name="Google Shape;69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4AFB2F-D963-4F42-B0BC-75F455401A9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10472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4AFB2F-D963-4F42-B0BC-75F455401A9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5151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4AFB2F-D963-4F42-B0BC-75F455401A9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8933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4AFB2F-D963-4F42-B0BC-75F455401A9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6007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4AFB2F-D963-4F42-B0BC-75F455401A9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703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4AFB2F-D963-4F42-B0BC-75F455401A9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1194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4AFB2F-D963-4F42-B0BC-75F455401A9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41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4AFB2F-D963-4F42-B0BC-75F455401A9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8258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67A653-6AB4-68B7-BF9C-725AD60AF9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2449F35-1E87-73C8-D1A1-A893D5C6F3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19B3436-CCFB-F4FF-15C6-DF96ADAFC6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DBA281-B327-A3A0-62AB-12B3B6779AB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4AFB2F-D963-4F42-B0BC-75F455401A9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93592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4AFB2F-D963-4F42-B0BC-75F455401A9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2966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4AFB2F-D963-4F42-B0BC-75F455401A9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07075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4AFB2F-D963-4F42-B0BC-75F455401A9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39839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4AFB2F-D963-4F42-B0BC-75F455401A9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75565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4AFB2F-D963-4F42-B0BC-75F455401A9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00570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4AFB2F-D963-4F42-B0BC-75F455401A9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764405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4AFB2F-D963-4F42-B0BC-75F455401A9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34693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4AFB2F-D963-4F42-B0BC-75F455401A9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92150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4AFB2F-D963-4F42-B0BC-75F455401A94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57326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4AFB2F-D963-4F42-B0BC-75F455401A94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70098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4AFB2F-D963-4F42-B0BC-75F455401A94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5730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4AFB2F-D963-4F42-B0BC-75F455401A9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69077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4AFB2F-D963-4F42-B0BC-75F455401A94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03734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4AFB2F-D963-4F42-B0BC-75F455401A94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885021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4AFB2F-D963-4F42-B0BC-75F455401A94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42302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4AFB2F-D963-4F42-B0BC-75F455401A94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93810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4AFB2F-D963-4F42-B0BC-75F455401A94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66698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4AFB2F-D963-4F42-B0BC-75F455401A94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12290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i="0" u="none" strike="noStrike" dirty="0">
              <a:solidFill>
                <a:srgbClr val="000000"/>
              </a:solidFill>
              <a:effectLst/>
              <a:latin typeface="-webkit-standard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4AFB2F-D963-4F42-B0BC-75F455401A94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47463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4AFB2F-D963-4F42-B0BC-75F455401A94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50682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4AFB2F-D963-4F42-B0BC-75F455401A94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84163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4AFB2F-D963-4F42-B0BC-75F455401A94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5833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4AFB2F-D963-4F42-B0BC-75F455401A9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16575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4AFB2F-D963-4F42-B0BC-75F455401A94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09475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4AFB2F-D963-4F42-B0BC-75F455401A94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1484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4AFB2F-D963-4F42-B0BC-75F455401A94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24179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4AFB2F-D963-4F42-B0BC-75F455401A94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60809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4AFB2F-D963-4F42-B0BC-75F455401A94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66950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4AFB2F-D963-4F42-B0BC-75F455401A94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02820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4AFB2F-D963-4F42-B0BC-75F455401A94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37441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algn="just">
              <a:lnSpc>
                <a:spcPct val="115000"/>
              </a:lnSpc>
              <a:spcAft>
                <a:spcPts val="800"/>
              </a:spcAft>
            </a:pPr>
            <a:endParaRPr lang="en-US" b="0" i="0" u="none" strike="noStrike" dirty="0">
              <a:solidFill>
                <a:srgbClr val="000000"/>
              </a:solidFill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4AFB2F-D963-4F42-B0BC-75F455401A94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10074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algn="just">
              <a:lnSpc>
                <a:spcPct val="115000"/>
              </a:lnSpc>
              <a:spcAft>
                <a:spcPts val="800"/>
              </a:spcAft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4AFB2F-D963-4F42-B0BC-75F455401A94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74799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spcBef>
                <a:spcPts val="2250"/>
              </a:spcBef>
              <a:spcAft>
                <a:spcPts val="2250"/>
              </a:spcAft>
            </a:pPr>
            <a:endParaRPr lang="en-US" b="0" i="0" dirty="0">
              <a:solidFill>
                <a:srgbClr val="6081A2"/>
              </a:solidFill>
              <a:effectLst/>
              <a:latin typeface="lato" panose="020F050202020403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4AFB2F-D963-4F42-B0BC-75F455401A94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108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4AFB2F-D963-4F42-B0BC-75F455401A9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07425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4AFB2F-D963-4F42-B0BC-75F455401A94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77395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4AFB2F-D963-4F42-B0BC-75F455401A94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0028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algn="just">
              <a:lnSpc>
                <a:spcPct val="115000"/>
              </a:lnSpc>
              <a:spcAft>
                <a:spcPts val="800"/>
              </a:spcAft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4AFB2F-D963-4F42-B0BC-75F455401A94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4100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4AFB2F-D963-4F42-B0BC-75F455401A94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09258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4AFB2F-D963-4F42-B0BC-75F455401A94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36920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4AFB2F-D963-4F42-B0BC-75F455401A94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98638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5" name="Google Shape;10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56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4AFB2F-D963-4F42-B0BC-75F455401A9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7412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4AFB2F-D963-4F42-B0BC-75F455401A9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3268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4AFB2F-D963-4F42-B0BC-75F455401A9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5491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4AFB2F-D963-4F42-B0BC-75F455401A9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8706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8"/>
          <p:cNvSpPr txBox="1">
            <a:spLocks noGrp="1"/>
          </p:cNvSpPr>
          <p:nvPr>
            <p:ph type="ctrTitle"/>
          </p:nvPr>
        </p:nvSpPr>
        <p:spPr>
          <a:xfrm>
            <a:off x="2548581" y="2505673"/>
            <a:ext cx="7094838" cy="1026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Helvetica Neue Light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8"/>
          <p:cNvSpPr txBox="1">
            <a:spLocks noGrp="1"/>
          </p:cNvSpPr>
          <p:nvPr>
            <p:ph type="subTitle" idx="1"/>
          </p:nvPr>
        </p:nvSpPr>
        <p:spPr>
          <a:xfrm>
            <a:off x="3690730" y="3532213"/>
            <a:ext cx="4810539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2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2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2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2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orkshop title slide">
  <p:cSld name="Workshop title slide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2"/>
          <p:cNvSpPr txBox="1">
            <a:spLocks noGrp="1"/>
          </p:cNvSpPr>
          <p:nvPr>
            <p:ph type="ctrTitle"/>
          </p:nvPr>
        </p:nvSpPr>
        <p:spPr>
          <a:xfrm>
            <a:off x="640492" y="2250180"/>
            <a:ext cx="7094838" cy="1026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Helvetica Neue Light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64" name="Google Shape;64;p12" descr="A logo with white dots&#10;&#10;AI-generated content may be incorrect.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980843" y="236128"/>
            <a:ext cx="2653569" cy="1326785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2"/>
          <p:cNvSpPr txBox="1"/>
          <p:nvPr/>
        </p:nvSpPr>
        <p:spPr>
          <a:xfrm>
            <a:off x="0" y="6521547"/>
            <a:ext cx="4810539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Canadian Bioinformatics Workshops | bioinformatics.ca</a:t>
            </a:r>
            <a:endParaRPr sz="14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6" name="Google Shape;66;p12"/>
          <p:cNvSpPr txBox="1">
            <a:spLocks noGrp="1"/>
          </p:cNvSpPr>
          <p:nvPr>
            <p:ph type="subTitle" idx="1"/>
          </p:nvPr>
        </p:nvSpPr>
        <p:spPr>
          <a:xfrm>
            <a:off x="1782641" y="3276720"/>
            <a:ext cx="4810539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Helvetica Neue Light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1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757575"/>
              </a:buClr>
              <a:buSzPts val="2400"/>
              <a:buNone/>
              <a:defRPr sz="2400">
                <a:solidFill>
                  <a:srgbClr val="757575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2000"/>
              <a:buNone/>
              <a:defRPr sz="2000">
                <a:solidFill>
                  <a:srgbClr val="757575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800"/>
              <a:buNone/>
              <a:defRPr sz="1800">
                <a:solidFill>
                  <a:srgbClr val="757575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1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" name="Google Shape;34;p1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1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8" name="Google Shape;38;p1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" name="Google Shape;39;p1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0" name="Google Shape;40;p1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Helvetica Neue Light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1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47" name="Google Shape;47;p1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2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Helvetica Neue Light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2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51" name="Google Shape;51;p2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6.xml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4393F"/>
            </a:gs>
            <a:gs pos="45000">
              <a:srgbClr val="70247F"/>
            </a:gs>
            <a:gs pos="100000">
              <a:srgbClr val="B40805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7"/>
          <p:cNvSpPr/>
          <p:nvPr/>
        </p:nvSpPr>
        <p:spPr>
          <a:xfrm>
            <a:off x="100013" y="0"/>
            <a:ext cx="12192000" cy="6858000"/>
          </a:xfrm>
          <a:prstGeom prst="rect">
            <a:avLst/>
          </a:prstGeom>
          <a:gradFill>
            <a:gsLst>
              <a:gs pos="0">
                <a:srgbClr val="24393F"/>
              </a:gs>
              <a:gs pos="29000">
                <a:srgbClr val="70237F"/>
              </a:gs>
              <a:gs pos="100000">
                <a:srgbClr val="A30014"/>
              </a:gs>
            </a:gsLst>
            <a:path path="circle">
              <a:fillToRect l="100000" t="100000"/>
            </a:path>
            <a:tileRect r="-100000" b="-100000"/>
          </a:gradFill>
          <a:ln w="19050" cap="flat" cmpd="sng">
            <a:solidFill>
              <a:srgbClr val="08283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Helvetica Neue Light"/>
              <a:buNone/>
              <a:defRPr sz="44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2" name="Google Shape;12;p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9"/>
          <p:cNvSpPr/>
          <p:nvPr/>
        </p:nvSpPr>
        <p:spPr>
          <a:xfrm>
            <a:off x="0" y="6492874"/>
            <a:ext cx="12192000" cy="365126"/>
          </a:xfrm>
          <a:prstGeom prst="rect">
            <a:avLst/>
          </a:prstGeom>
          <a:solidFill>
            <a:srgbClr val="7024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8;p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Helvetica Neue Light"/>
              <a:buNone/>
              <a:defRPr sz="44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9" name="Google Shape;19;p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" name="Google Shape;20;p9"/>
          <p:cNvSpPr txBox="1"/>
          <p:nvPr/>
        </p:nvSpPr>
        <p:spPr>
          <a:xfrm>
            <a:off x="0" y="6521547"/>
            <a:ext cx="4810539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Canadian Bioinformatics Workshops | bioinformatics.ca</a:t>
            </a:r>
            <a:endParaRPr sz="1400" b="0" i="0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21" name="Google Shape;21;p9" descr="Purple circles on a black background&#10;&#10;AI-generated content may be incorrect.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11352340" y="0"/>
            <a:ext cx="839659" cy="839659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1"/>
          <p:cNvSpPr/>
          <p:nvPr/>
        </p:nvSpPr>
        <p:spPr>
          <a:xfrm>
            <a:off x="0" y="0"/>
            <a:ext cx="8610601" cy="6858000"/>
          </a:xfrm>
          <a:prstGeom prst="rect">
            <a:avLst/>
          </a:prstGeom>
          <a:gradFill>
            <a:gsLst>
              <a:gs pos="0">
                <a:srgbClr val="24393F"/>
              </a:gs>
              <a:gs pos="54000">
                <a:srgbClr val="70247F"/>
              </a:gs>
              <a:gs pos="100000">
                <a:srgbClr val="B40805"/>
              </a:gs>
            </a:gsLst>
            <a:path path="circle">
              <a:fillToRect l="100000" t="100000"/>
            </a:path>
            <a:tileRect r="-100000" b="-100000"/>
          </a:gradFill>
          <a:ln w="19050" cap="flat" cmpd="sng">
            <a:solidFill>
              <a:srgbClr val="08283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60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Helvetica Neue Light"/>
              <a:buNone/>
              <a:defRPr sz="44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1" name="Google Shape;61;p1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3" r:id="rId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.jp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gif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raphbio1.com/en/" TargetMode="Externa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3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hiny.posit.co/r/gallery/" TargetMode="Externa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svg"/><Relationship Id="rId3" Type="http://schemas.openxmlformats.org/officeDocument/2006/relationships/hyperlink" Target="https://github.com/cxli233/FriendsDontLetFriends" TargetMode="External"/><Relationship Id="rId7" Type="http://schemas.openxmlformats.org/officeDocument/2006/relationships/image" Target="../media/image86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sv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hyperlink" Target="https://bookdown.org/weicheng/shinyTutorial/" TargetMode="External"/><Relationship Id="rId3" Type="http://schemas.openxmlformats.org/officeDocument/2006/relationships/hyperlink" Target="https://ggplot2-book.org/" TargetMode="External"/><Relationship Id="rId7" Type="http://schemas.openxmlformats.org/officeDocument/2006/relationships/hyperlink" Target="https://github.com/cxli233/FriendsDontLetFriends" TargetMode="External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lauswilke.com/dataviz/" TargetMode="External"/><Relationship Id="rId5" Type="http://schemas.openxmlformats.org/officeDocument/2006/relationships/hyperlink" Target="https://r-graph-gallery.com/" TargetMode="External"/><Relationship Id="rId10" Type="http://schemas.openxmlformats.org/officeDocument/2006/relationships/hyperlink" Target="https://www.appsilon.com/post/r-shiny-in-life-sciences-examples" TargetMode="External"/><Relationship Id="rId4" Type="http://schemas.openxmlformats.org/officeDocument/2006/relationships/hyperlink" Target="https://ggplot2.tidyverse.org/reference/" TargetMode="External"/><Relationship Id="rId9" Type="http://schemas.openxmlformats.org/officeDocument/2006/relationships/hyperlink" Target="https://shiny.posit.co/r/getstarted/shiny-basics/lesson1/" TargetMode="Externa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88.png"/><Relationship Id="rId7" Type="http://schemas.openxmlformats.org/officeDocument/2006/relationships/image" Target="../media/image9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95.png"/><Relationship Id="rId5" Type="http://schemas.openxmlformats.org/officeDocument/2006/relationships/image" Target="../media/image90.png"/><Relationship Id="rId10" Type="http://schemas.openxmlformats.org/officeDocument/2006/relationships/image" Target="../media/image94.png"/><Relationship Id="rId4" Type="http://schemas.openxmlformats.org/officeDocument/2006/relationships/image" Target="../media/image89.png"/><Relationship Id="rId9" Type="http://schemas.openxmlformats.org/officeDocument/2006/relationships/image" Target="../media/image9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4393F"/>
            </a:gs>
            <a:gs pos="24000">
              <a:srgbClr val="70247F"/>
            </a:gs>
            <a:gs pos="100000">
              <a:srgbClr val="B40805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"/>
          <p:cNvSpPr txBox="1">
            <a:spLocks noGrp="1"/>
          </p:cNvSpPr>
          <p:nvPr>
            <p:ph type="subTitle" idx="1"/>
          </p:nvPr>
        </p:nvSpPr>
        <p:spPr>
          <a:xfrm>
            <a:off x="6801238" y="3429000"/>
            <a:ext cx="4567235" cy="781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</a:pPr>
            <a:r>
              <a:rPr lang="en-US" sz="3600" b="1" dirty="0" err="1">
                <a:latin typeface="Helvetica Neue"/>
                <a:ea typeface="Helvetica Neue"/>
                <a:cs typeface="Helvetica Neue"/>
                <a:sym typeface="Helvetica Neue"/>
              </a:rPr>
              <a:t>bioinformatics.ca</a:t>
            </a:r>
            <a:endParaRPr sz="1800" dirty="0"/>
          </a:p>
        </p:txBody>
      </p:sp>
      <p:pic>
        <p:nvPicPr>
          <p:cNvPr id="73" name="Google Shape;73;p1" descr="A logo with white dots&#10;&#10;AI-generated content may be incorrect."/>
          <p:cNvPicPr preferRelativeResize="0"/>
          <p:nvPr/>
        </p:nvPicPr>
        <p:blipFill rotWithShape="1">
          <a:blip r:embed="rId3">
            <a:alphaModFix/>
          </a:blip>
          <a:srcRect l="12297" r="12122"/>
          <a:stretch/>
        </p:blipFill>
        <p:spPr>
          <a:xfrm>
            <a:off x="670379" y="1341316"/>
            <a:ext cx="5766816" cy="3815097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"/>
          <p:cNvSpPr txBox="1"/>
          <p:nvPr/>
        </p:nvSpPr>
        <p:spPr>
          <a:xfrm>
            <a:off x="6648092" y="4210755"/>
            <a:ext cx="4873529" cy="416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bioinformaticsdotca.github.io</a:t>
            </a:r>
            <a:endParaRPr/>
          </a:p>
        </p:txBody>
      </p:sp>
      <p:sp>
        <p:nvSpPr>
          <p:cNvPr id="75" name="Google Shape;75;p1"/>
          <p:cNvSpPr txBox="1"/>
          <p:nvPr/>
        </p:nvSpPr>
        <p:spPr>
          <a:xfrm>
            <a:off x="10523913" y="465513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A graph of a number of colored lines&#10;&#10;AI-generated content may be incorrect.">
            <a:extLst>
              <a:ext uri="{FF2B5EF4-FFF2-40B4-BE49-F238E27FC236}">
                <a16:creationId xmlns:a16="http://schemas.microsoft.com/office/drawing/2014/main" id="{4E6823C3-853D-7D8D-EE95-43E3DDE396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6755" y="3155510"/>
            <a:ext cx="3249223" cy="1989320"/>
          </a:xfrm>
          <a:prstGeom prst="rect">
            <a:avLst/>
          </a:prstGeom>
        </p:spPr>
      </p:pic>
      <p:pic>
        <p:nvPicPr>
          <p:cNvPr id="21" name="Picture 20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C0EB4ACE-2770-0178-F045-7A2A5C7576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7925" y="3155510"/>
            <a:ext cx="3217469" cy="2024295"/>
          </a:xfrm>
          <a:prstGeom prst="rect">
            <a:avLst/>
          </a:prstGeom>
        </p:spPr>
      </p:pic>
      <p:pic>
        <p:nvPicPr>
          <p:cNvPr id="18" name="Picture 17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A5AF9126-E046-6FE9-0F94-9D288A2691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4676" y="3155510"/>
            <a:ext cx="3235924" cy="196654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AD2B2C5-BBAB-6142-7B6C-A27BBFE40D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Histogram/ Frequency/ Density Plot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BFAA0F-985D-3E3E-1B4A-D6747192C53F}"/>
              </a:ext>
            </a:extLst>
          </p:cNvPr>
          <p:cNvSpPr txBox="1"/>
          <p:nvPr/>
        </p:nvSpPr>
        <p:spPr>
          <a:xfrm>
            <a:off x="1876699" y="2452357"/>
            <a:ext cx="2429693" cy="7570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171446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</a:pPr>
            <a:r>
              <a:rPr lang="en-US" sz="1350" dirty="0" err="1"/>
              <a:t>ggplot</a:t>
            </a:r>
            <a:r>
              <a:rPr lang="en-US" sz="1350" dirty="0"/>
              <a:t>(</a:t>
            </a:r>
            <a:r>
              <a:rPr lang="en-US" sz="1350" dirty="0" err="1"/>
              <a:t>gapminder</a:t>
            </a:r>
            <a:r>
              <a:rPr lang="en-US" sz="1350" dirty="0"/>
              <a:t>, </a:t>
            </a:r>
            <a:r>
              <a:rPr lang="en-US" sz="1350" dirty="0" err="1"/>
              <a:t>aes</a:t>
            </a:r>
            <a:r>
              <a:rPr lang="en-US" sz="1350" dirty="0"/>
              <a:t>(x = continent)) + </a:t>
            </a:r>
          </a:p>
          <a:p>
            <a:pPr>
              <a:lnSpc>
                <a:spcPct val="90000"/>
              </a:lnSpc>
              <a:spcBef>
                <a:spcPts val="750"/>
              </a:spcBef>
            </a:pPr>
            <a:r>
              <a:rPr lang="en-US" sz="1350" dirty="0" err="1"/>
              <a:t>geom_histogram</a:t>
            </a:r>
            <a:r>
              <a:rPr lang="en-US" sz="1350" dirty="0"/>
              <a:t>(</a:t>
            </a:r>
            <a:r>
              <a:rPr lang="en-US" sz="1350" dirty="0" err="1"/>
              <a:t>binwidth</a:t>
            </a:r>
            <a:r>
              <a:rPr lang="en-US" sz="1350" dirty="0"/>
              <a:t> = 1)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1074D6-6BC1-6642-0EE5-111E3E7145D8}"/>
              </a:ext>
            </a:extLst>
          </p:cNvPr>
          <p:cNvSpPr txBox="1"/>
          <p:nvPr/>
        </p:nvSpPr>
        <p:spPr>
          <a:xfrm>
            <a:off x="4880145" y="2267118"/>
            <a:ext cx="2329352" cy="1097280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/>
          <a:p>
            <a:pPr indent="-171446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</a:pPr>
            <a:r>
              <a:rPr lang="en-US" sz="1350" dirty="0" err="1"/>
              <a:t>ggplot</a:t>
            </a:r>
            <a:r>
              <a:rPr lang="en-US" sz="1350" dirty="0"/>
              <a:t>(</a:t>
            </a:r>
            <a:r>
              <a:rPr lang="en-US" sz="1350" dirty="0" err="1"/>
              <a:t>gapminder</a:t>
            </a:r>
            <a:r>
              <a:rPr lang="en-US" sz="1350" dirty="0"/>
              <a:t>, </a:t>
            </a:r>
            <a:r>
              <a:rPr lang="en-US" sz="1350" dirty="0" err="1"/>
              <a:t>aes</a:t>
            </a:r>
            <a:r>
              <a:rPr lang="en-US" sz="1350" dirty="0"/>
              <a:t>(x = continent)) + </a:t>
            </a:r>
          </a:p>
          <a:p>
            <a:pPr>
              <a:lnSpc>
                <a:spcPct val="90000"/>
              </a:lnSpc>
              <a:spcBef>
                <a:spcPts val="750"/>
              </a:spcBef>
            </a:pPr>
            <a:r>
              <a:rPr lang="en-US" sz="1350" dirty="0" err="1"/>
              <a:t>geom_freqpoly</a:t>
            </a:r>
            <a:r>
              <a:rPr lang="en-US" sz="1350" dirty="0"/>
              <a:t>()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100382-4043-2660-183E-4E21C5740753}"/>
              </a:ext>
            </a:extLst>
          </p:cNvPr>
          <p:cNvSpPr txBox="1"/>
          <p:nvPr/>
        </p:nvSpPr>
        <p:spPr>
          <a:xfrm>
            <a:off x="7783251" y="2267118"/>
            <a:ext cx="2329352" cy="1097280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/>
          <a:p>
            <a:pPr indent="-171446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</a:pPr>
            <a:r>
              <a:rPr lang="en-US" sz="1350" dirty="0" err="1"/>
              <a:t>ggplot</a:t>
            </a:r>
            <a:r>
              <a:rPr lang="en-US" sz="1350" dirty="0"/>
              <a:t>(</a:t>
            </a:r>
            <a:r>
              <a:rPr lang="en-US" sz="1350" dirty="0" err="1"/>
              <a:t>gapminder</a:t>
            </a:r>
            <a:r>
              <a:rPr lang="en-US" sz="1350" dirty="0"/>
              <a:t>, </a:t>
            </a:r>
            <a:r>
              <a:rPr lang="en-US" sz="1350" dirty="0" err="1"/>
              <a:t>aes</a:t>
            </a:r>
            <a:r>
              <a:rPr lang="en-US" sz="1350" dirty="0"/>
              <a:t>(x = continent)) + </a:t>
            </a:r>
          </a:p>
          <a:p>
            <a:pPr>
              <a:lnSpc>
                <a:spcPct val="90000"/>
              </a:lnSpc>
              <a:spcBef>
                <a:spcPts val="750"/>
              </a:spcBef>
            </a:pPr>
            <a:r>
              <a:rPr lang="en-US" sz="1350" dirty="0" err="1"/>
              <a:t>geom_density</a:t>
            </a:r>
            <a:r>
              <a:rPr lang="en-US" sz="1350" dirty="0"/>
              <a:t>()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DB5A11D-D405-6FDB-E025-8AEB068D5FF3}"/>
              </a:ext>
            </a:extLst>
          </p:cNvPr>
          <p:cNvSpPr txBox="1"/>
          <p:nvPr/>
        </p:nvSpPr>
        <p:spPr>
          <a:xfrm>
            <a:off x="3135324" y="1378738"/>
            <a:ext cx="5921352" cy="92333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350" dirty="0"/>
              <a:t>Choosing the right plot</a:t>
            </a:r>
          </a:p>
          <a:p>
            <a:pPr marL="214308" indent="-214308">
              <a:buFont typeface="Arial" panose="020B0604020202020204" pitchFamily="34" charset="0"/>
              <a:buChar char="•"/>
            </a:pPr>
            <a:r>
              <a:rPr lang="en-US" sz="1350" dirty="0"/>
              <a:t>To see </a:t>
            </a:r>
            <a:r>
              <a:rPr lang="en-US" sz="1350" b="1" dirty="0"/>
              <a:t>raw counts</a:t>
            </a:r>
            <a:r>
              <a:rPr lang="en-US" sz="1350" dirty="0"/>
              <a:t> and </a:t>
            </a:r>
            <a:r>
              <a:rPr lang="en-US" sz="1350" b="1" dirty="0"/>
              <a:t>distribution shape</a:t>
            </a:r>
            <a:r>
              <a:rPr lang="en-US" sz="1350" dirty="0"/>
              <a:t> -&gt; Histogram</a:t>
            </a:r>
          </a:p>
          <a:p>
            <a:pPr marL="214308" indent="-214308">
              <a:buFont typeface="Arial" panose="020B0604020202020204" pitchFamily="34" charset="0"/>
              <a:buChar char="•"/>
            </a:pPr>
            <a:r>
              <a:rPr lang="en-US" sz="1350" dirty="0"/>
              <a:t>To compare </a:t>
            </a:r>
            <a:r>
              <a:rPr lang="en-US" sz="1350" b="1" dirty="0"/>
              <a:t>multiple groups </a:t>
            </a:r>
            <a:r>
              <a:rPr lang="en-US" sz="1350" dirty="0"/>
              <a:t>without overlap issues -&gt; Frequency</a:t>
            </a:r>
          </a:p>
          <a:p>
            <a:pPr marL="214308" indent="-214308">
              <a:buFont typeface="Arial" panose="020B0604020202020204" pitchFamily="34" charset="0"/>
              <a:buChar char="•"/>
            </a:pPr>
            <a:r>
              <a:rPr lang="en-US" sz="1350" dirty="0"/>
              <a:t>To observe </a:t>
            </a:r>
            <a:r>
              <a:rPr lang="en-US" sz="1350" b="1" dirty="0"/>
              <a:t>smoothed probability distributions</a:t>
            </a:r>
            <a:r>
              <a:rPr lang="zh-CN" altLang="en-US" sz="1350" b="1" dirty="0"/>
              <a:t> </a:t>
            </a:r>
            <a:r>
              <a:rPr lang="en-US" altLang="zh-CN" sz="1350" dirty="0"/>
              <a:t>and</a:t>
            </a:r>
            <a:r>
              <a:rPr lang="en-US" altLang="zh-CN" sz="1350" b="1" dirty="0"/>
              <a:t> peaks</a:t>
            </a:r>
            <a:r>
              <a:rPr lang="en-US" sz="1350" b="1" dirty="0"/>
              <a:t> </a:t>
            </a:r>
            <a:r>
              <a:rPr lang="en-US" sz="1350" dirty="0"/>
              <a:t>-&gt; Density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D8AFB5-2DB6-4A29-1AF7-40AB5BC9A958}"/>
              </a:ext>
            </a:extLst>
          </p:cNvPr>
          <p:cNvSpPr txBox="1"/>
          <p:nvPr/>
        </p:nvSpPr>
        <p:spPr>
          <a:xfrm>
            <a:off x="4824882" y="5337735"/>
            <a:ext cx="2563557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What is the overall distribution of life expectancy?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61BA2F0-1768-0ACB-6468-0223E2A4CC3D}"/>
              </a:ext>
            </a:extLst>
          </p:cNvPr>
          <p:cNvSpPr txBox="1"/>
          <p:nvPr/>
        </p:nvSpPr>
        <p:spPr>
          <a:xfrm>
            <a:off x="7819388" y="5300447"/>
            <a:ext cx="2856206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Compare the life expectancy across different continents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094E580-0BD7-588F-F7E0-2B63FCFD439F}"/>
              </a:ext>
            </a:extLst>
          </p:cNvPr>
          <p:cNvSpPr txBox="1"/>
          <p:nvPr/>
        </p:nvSpPr>
        <p:spPr>
          <a:xfrm>
            <a:off x="1314450" y="5211025"/>
            <a:ext cx="3249223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Does the distribution of life expectancy in a continent suggest the presence of two distinct groups?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681249E-F9DB-4DF1-E41A-74BFA0E40562}"/>
              </a:ext>
            </a:extLst>
          </p:cNvPr>
          <p:cNvCxnSpPr>
            <a:cxnSpLocks/>
            <a:stCxn id="13" idx="0"/>
          </p:cNvCxnSpPr>
          <p:nvPr/>
        </p:nvCxnSpPr>
        <p:spPr>
          <a:xfrm flipV="1">
            <a:off x="2939062" y="4126066"/>
            <a:ext cx="5923349" cy="10849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3F3402C-5916-46AE-AFBA-E9D001C01FF1}"/>
              </a:ext>
            </a:extLst>
          </p:cNvPr>
          <p:cNvCxnSpPr>
            <a:cxnSpLocks/>
            <a:stCxn id="11" idx="0"/>
          </p:cNvCxnSpPr>
          <p:nvPr/>
        </p:nvCxnSpPr>
        <p:spPr>
          <a:xfrm flipH="1" flipV="1">
            <a:off x="3679918" y="4175179"/>
            <a:ext cx="2426743" cy="11625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CF57699-038A-4688-F414-B64316B4B1C9}"/>
              </a:ext>
            </a:extLst>
          </p:cNvPr>
          <p:cNvCxnSpPr>
            <a:cxnSpLocks/>
            <a:stCxn id="12" idx="0"/>
          </p:cNvCxnSpPr>
          <p:nvPr/>
        </p:nvCxnSpPr>
        <p:spPr>
          <a:xfrm flipH="1" flipV="1">
            <a:off x="6577779" y="4064001"/>
            <a:ext cx="2669712" cy="123644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7958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6D165B-F316-6B5A-4FB2-5008F5B08A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D437AD-7FB7-B1F6-348C-EDD1450F3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Box plot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4274E07-B57C-318E-4EFE-4E2C8ABCFCB5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883020" y="653095"/>
            <a:ext cx="5156330" cy="749624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indent="-171446">
              <a:spcBef>
                <a:spcPts val="750"/>
              </a:spcBef>
            </a:pPr>
            <a:r>
              <a:rPr lang="en-US" sz="1650" dirty="0">
                <a:latin typeface="Calibri" panose="020F0502020204030204" pitchFamily="34" charset="0"/>
                <a:cs typeface="Calibri" panose="020F0502020204030204" pitchFamily="34" charset="0"/>
              </a:rPr>
              <a:t>one discrete variable + one continuous variable</a:t>
            </a:r>
          </a:p>
          <a:p>
            <a:pPr indent="-171446">
              <a:spcBef>
                <a:spcPts val="750"/>
              </a:spcBef>
            </a:pPr>
            <a:r>
              <a:rPr lang="en-US" sz="1650" dirty="0" err="1">
                <a:latin typeface="Calibri" panose="020F0502020204030204" pitchFamily="34" charset="0"/>
                <a:cs typeface="Calibri" panose="020F0502020204030204" pitchFamily="34" charset="0"/>
              </a:rPr>
              <a:t>ggplot</a:t>
            </a:r>
            <a:r>
              <a:rPr lang="en-US" sz="1650" dirty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sz="1650" dirty="0" err="1">
                <a:latin typeface="Calibri" panose="020F0502020204030204" pitchFamily="34" charset="0"/>
                <a:cs typeface="Calibri" panose="020F0502020204030204" pitchFamily="34" charset="0"/>
              </a:rPr>
              <a:t>gapminder</a:t>
            </a:r>
            <a:r>
              <a:rPr lang="en-US" sz="165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650" dirty="0" err="1">
                <a:latin typeface="Calibri" panose="020F0502020204030204" pitchFamily="34" charset="0"/>
                <a:cs typeface="Calibri" panose="020F0502020204030204" pitchFamily="34" charset="0"/>
              </a:rPr>
              <a:t>aes</a:t>
            </a:r>
            <a:r>
              <a:rPr lang="en-US" sz="1650" dirty="0">
                <a:latin typeface="Calibri" panose="020F0502020204030204" pitchFamily="34" charset="0"/>
                <a:cs typeface="Calibri" panose="020F0502020204030204" pitchFamily="34" charset="0"/>
              </a:rPr>
              <a:t>(x = year, y = </a:t>
            </a:r>
            <a:r>
              <a:rPr lang="en-US" sz="1650" dirty="0" err="1">
                <a:latin typeface="Calibri" panose="020F0502020204030204" pitchFamily="34" charset="0"/>
                <a:cs typeface="Calibri" panose="020F0502020204030204" pitchFamily="34" charset="0"/>
              </a:rPr>
              <a:t>lifeExp</a:t>
            </a:r>
            <a:r>
              <a:rPr lang="en-US" sz="1650" dirty="0">
                <a:latin typeface="Calibri" panose="020F0502020204030204" pitchFamily="34" charset="0"/>
                <a:cs typeface="Calibri" panose="020F0502020204030204" pitchFamily="34" charset="0"/>
              </a:rPr>
              <a:t>)) + </a:t>
            </a:r>
            <a:r>
              <a:rPr lang="en-US" sz="1650" dirty="0" err="1">
                <a:latin typeface="Calibri" panose="020F0502020204030204" pitchFamily="34" charset="0"/>
                <a:cs typeface="Calibri" panose="020F0502020204030204" pitchFamily="34" charset="0"/>
              </a:rPr>
              <a:t>geom_boxplot</a:t>
            </a:r>
            <a:r>
              <a:rPr lang="en-US" sz="1650" dirty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sz="1650" dirty="0" err="1">
                <a:latin typeface="Calibri" panose="020F0502020204030204" pitchFamily="34" charset="0"/>
                <a:cs typeface="Calibri" panose="020F0502020204030204" pitchFamily="34" charset="0"/>
              </a:rPr>
              <a:t>aes</a:t>
            </a:r>
            <a:r>
              <a:rPr lang="en-US" sz="1650" dirty="0">
                <a:latin typeface="Calibri" panose="020F0502020204030204" pitchFamily="34" charset="0"/>
                <a:cs typeface="Calibri" panose="020F0502020204030204" pitchFamily="34" charset="0"/>
              </a:rPr>
              <a:t>(group = year))</a:t>
            </a:r>
          </a:p>
        </p:txBody>
      </p:sp>
      <p:pic>
        <p:nvPicPr>
          <p:cNvPr id="3" name="Picture 2" descr="A graph with a number of rectangular objects&#10;&#10;Description automatically generated with medium confidence">
            <a:extLst>
              <a:ext uri="{FF2B5EF4-FFF2-40B4-BE49-F238E27FC236}">
                <a16:creationId xmlns:a16="http://schemas.microsoft.com/office/drawing/2014/main" id="{E58B01FF-F082-6BF9-65DF-57C190F629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1955" y="1944243"/>
            <a:ext cx="4888091" cy="296951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51D0684-22D0-9F12-5A0E-2ED70E396443}"/>
              </a:ext>
            </a:extLst>
          </p:cNvPr>
          <p:cNvSpPr txBox="1"/>
          <p:nvPr/>
        </p:nvSpPr>
        <p:spPr>
          <a:xfrm>
            <a:off x="3390682" y="5167312"/>
            <a:ext cx="5410636" cy="6463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Research Question: </a:t>
            </a:r>
          </a:p>
          <a:p>
            <a:r>
              <a:rPr lang="en-US" dirty="0"/>
              <a:t>How has life expectancy changed over time?</a:t>
            </a:r>
          </a:p>
        </p:txBody>
      </p:sp>
    </p:spTree>
    <p:extLst>
      <p:ext uri="{BB962C8B-B14F-4D97-AF65-F5344CB8AC3E}">
        <p14:creationId xmlns:p14="http://schemas.microsoft.com/office/powerpoint/2010/main" val="3212852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7C2DA5-4773-D7D9-3DD3-19D61D7994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B705D-7820-9F37-B706-26C34DD92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Violin plot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E386F9C-5399-0C50-0510-FE771AFC851C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883020" y="653095"/>
            <a:ext cx="5156330" cy="749624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indent="-171446">
              <a:spcBef>
                <a:spcPts val="750"/>
              </a:spcBef>
            </a:pPr>
            <a:r>
              <a:rPr lang="en-US" sz="1650" dirty="0"/>
              <a:t>A combination of a box plot and a density plot</a:t>
            </a:r>
          </a:p>
          <a:p>
            <a:pPr indent="-171446">
              <a:spcBef>
                <a:spcPts val="750"/>
              </a:spcBef>
            </a:pPr>
            <a:r>
              <a:rPr lang="en-US" sz="1650" dirty="0" err="1"/>
              <a:t>ggplot</a:t>
            </a:r>
            <a:r>
              <a:rPr lang="en-US" sz="1650" dirty="0"/>
              <a:t>(</a:t>
            </a:r>
            <a:r>
              <a:rPr lang="en-US" sz="1650" dirty="0" err="1"/>
              <a:t>gapminder</a:t>
            </a:r>
            <a:r>
              <a:rPr lang="en-US" sz="1650" dirty="0"/>
              <a:t>, </a:t>
            </a:r>
            <a:r>
              <a:rPr lang="en-US" sz="1650" dirty="0" err="1"/>
              <a:t>aes</a:t>
            </a:r>
            <a:r>
              <a:rPr lang="en-US" sz="1650" dirty="0"/>
              <a:t>(x = continent, y = </a:t>
            </a:r>
            <a:r>
              <a:rPr lang="en-US" sz="1650" dirty="0" err="1"/>
              <a:t>lifeExp</a:t>
            </a:r>
            <a:r>
              <a:rPr lang="en-US" sz="1650" dirty="0"/>
              <a:t>)) + </a:t>
            </a:r>
            <a:r>
              <a:rPr lang="en-US" sz="1650" dirty="0" err="1"/>
              <a:t>geom_violin</a:t>
            </a:r>
            <a:r>
              <a:rPr lang="en-US" sz="1650" dirty="0"/>
              <a:t>(trim = FALSE, alpha = 0.5)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BB21DA-BF33-5B38-7CED-451D14379D6E}"/>
              </a:ext>
            </a:extLst>
          </p:cNvPr>
          <p:cNvSpPr txBox="1"/>
          <p:nvPr/>
        </p:nvSpPr>
        <p:spPr>
          <a:xfrm>
            <a:off x="1864589" y="5167312"/>
            <a:ext cx="8462820" cy="6463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Research Question: </a:t>
            </a:r>
          </a:p>
          <a:p>
            <a:r>
              <a:rPr lang="en-US" dirty="0"/>
              <a:t>How does the distribution and variability of life expectancy differ across continents?</a:t>
            </a:r>
          </a:p>
        </p:txBody>
      </p:sp>
      <p:pic>
        <p:nvPicPr>
          <p:cNvPr id="6" name="Picture 5" descr="A graph showing different continents&#10;&#10;Description automatically generated with medium confidence">
            <a:extLst>
              <a:ext uri="{FF2B5EF4-FFF2-40B4-BE49-F238E27FC236}">
                <a16:creationId xmlns:a16="http://schemas.microsoft.com/office/drawing/2014/main" id="{7169170F-14A4-A9EC-D5E4-BBF541EC65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1672" y="1944243"/>
            <a:ext cx="4928654" cy="2969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116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4CFFC6-45D0-F6D4-92BD-9BBF9910E2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2486" y="1699024"/>
            <a:ext cx="3017520" cy="2403101"/>
          </a:xfrm>
        </p:spPr>
        <p:txBody>
          <a:bodyPr vert="horz" lIns="68580" tIns="34290" rIns="68580" bIns="34290" rtlCol="0" anchor="b">
            <a:normAutofit fontScale="90000"/>
          </a:bodyPr>
          <a:lstStyle/>
          <a:p>
            <a:r>
              <a:rPr lang="en-US" sz="3600" dirty="0"/>
              <a:t>What questions do you have about this plot?</a:t>
            </a:r>
          </a:p>
        </p:txBody>
      </p:sp>
      <p:pic>
        <p:nvPicPr>
          <p:cNvPr id="7172" name="Picture 4" descr="林肯市2016年气温变化图">
            <a:extLst>
              <a:ext uri="{FF2B5EF4-FFF2-40B4-BE49-F238E27FC236}">
                <a16:creationId xmlns:a16="http://schemas.microsoft.com/office/drawing/2014/main" id="{BA12C18B-01A6-8EFE-E3C3-F7AF5B83D1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72457" y="1536600"/>
            <a:ext cx="5134772" cy="3671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7DF3288-9BDC-B50F-F38F-4BA63F73E0A0}"/>
              </a:ext>
            </a:extLst>
          </p:cNvPr>
          <p:cNvSpPr txBox="1"/>
          <p:nvPr/>
        </p:nvSpPr>
        <p:spPr>
          <a:xfrm>
            <a:off x="1856613" y="3092118"/>
            <a:ext cx="2935224" cy="2164842"/>
          </a:xfrm>
          <a:prstGeom prst="rect">
            <a:avLst/>
          </a:prstGeom>
        </p:spPr>
        <p:txBody>
          <a:bodyPr vert="horz" lIns="68580" tIns="34290" rIns="68580" bIns="34290" rtlCol="0" anchor="t">
            <a:normAutofit/>
          </a:bodyPr>
          <a:lstStyle/>
          <a:p>
            <a:pPr marL="257168" indent="-257168">
              <a:lnSpc>
                <a:spcPct val="90000"/>
              </a:lnSpc>
              <a:spcAft>
                <a:spcPts val="450"/>
              </a:spcAft>
              <a:buFont typeface="Arial" panose="020B0604020202020204" pitchFamily="34" charset="0"/>
              <a:buChar char="•"/>
            </a:pPr>
            <a:endParaRPr lang="en-US" sz="1650" dirty="0"/>
          </a:p>
        </p:txBody>
      </p:sp>
    </p:spTree>
    <p:extLst>
      <p:ext uri="{BB962C8B-B14F-4D97-AF65-F5344CB8AC3E}">
        <p14:creationId xmlns:p14="http://schemas.microsoft.com/office/powerpoint/2010/main" val="38446645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FE57E3-9B89-9BB0-5419-8015373835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4885" y="880572"/>
            <a:ext cx="8725544" cy="1026461"/>
          </a:xfrm>
        </p:spPr>
        <p:txBody>
          <a:bodyPr vert="horz" lIns="68580" tIns="34290" rIns="68580" bIns="34290" rtlCol="0" anchor="ctr">
            <a:normAutofit/>
          </a:bodyPr>
          <a:lstStyle/>
          <a:p>
            <a:pPr algn="ctr"/>
            <a:r>
              <a:rPr lang="en-US" sz="3000" dirty="0"/>
              <a:t>Next step: box/</a:t>
            </a:r>
            <a:r>
              <a:rPr lang="en-US" sz="3200" dirty="0"/>
              <a:t>violin</a:t>
            </a:r>
            <a:r>
              <a:rPr lang="en-US" sz="3000" dirty="0"/>
              <a:t> plot to show the distribution</a:t>
            </a:r>
          </a:p>
        </p:txBody>
      </p:sp>
      <p:pic>
        <p:nvPicPr>
          <p:cNvPr id="8194" name="Picture 2" descr="林肯市2016年气温分布箱线图">
            <a:extLst>
              <a:ext uri="{FF2B5EF4-FFF2-40B4-BE49-F238E27FC236}">
                <a16:creationId xmlns:a16="http://schemas.microsoft.com/office/drawing/2014/main" id="{112F1219-47D1-5EFA-EC79-D4F21E06E7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52260" y="2482596"/>
            <a:ext cx="3782291" cy="270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林肯市2016年气温分布小提琴图">
            <a:extLst>
              <a:ext uri="{FF2B5EF4-FFF2-40B4-BE49-F238E27FC236}">
                <a16:creationId xmlns:a16="http://schemas.microsoft.com/office/drawing/2014/main" id="{516E42CD-B34A-82CA-0146-83024CF575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03102" y="2482596"/>
            <a:ext cx="3782291" cy="270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385981F-5DC3-5F5D-653F-8E2414FB6B38}"/>
              </a:ext>
            </a:extLst>
          </p:cNvPr>
          <p:cNvSpPr txBox="1"/>
          <p:nvPr/>
        </p:nvSpPr>
        <p:spPr>
          <a:xfrm>
            <a:off x="3669044" y="5311601"/>
            <a:ext cx="546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2">
                    <a:lumMod val="50000"/>
                    <a:lumOff val="50000"/>
                  </a:schemeClr>
                </a:solidFill>
              </a:rPr>
              <a:t>What is the problem of the violin or box plot?</a:t>
            </a:r>
          </a:p>
        </p:txBody>
      </p:sp>
    </p:spTree>
    <p:extLst>
      <p:ext uri="{BB962C8B-B14F-4D97-AF65-F5344CB8AC3E}">
        <p14:creationId xmlns:p14="http://schemas.microsoft.com/office/powerpoint/2010/main" val="7027739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3F174-6314-D6FA-F986-771608BFF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27338" y="884407"/>
            <a:ext cx="4710437" cy="1028700"/>
          </a:xfrm>
        </p:spPr>
        <p:txBody>
          <a:bodyPr vert="horz" lIns="68580" tIns="34290" rIns="68580" bIns="34290" rtlCol="0" anchor="ctr">
            <a:normAutofit/>
          </a:bodyPr>
          <a:lstStyle/>
          <a:p>
            <a:r>
              <a:rPr lang="en-US" sz="3200" dirty="0"/>
              <a:t>Show raw data points</a:t>
            </a:r>
          </a:p>
        </p:txBody>
      </p:sp>
      <p:pic>
        <p:nvPicPr>
          <p:cNvPr id="9218" name="Picture 2" descr="林肯市2016年气温分布散点图">
            <a:extLst>
              <a:ext uri="{FF2B5EF4-FFF2-40B4-BE49-F238E27FC236}">
                <a16:creationId xmlns:a16="http://schemas.microsoft.com/office/drawing/2014/main" id="{C0706DCE-17D8-DBFD-68E9-674D50DD9E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35794" y="2546583"/>
            <a:ext cx="4073652" cy="2912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林肯市2016年气温分布抖散图">
            <a:extLst>
              <a:ext uri="{FF2B5EF4-FFF2-40B4-BE49-F238E27FC236}">
                <a16:creationId xmlns:a16="http://schemas.microsoft.com/office/drawing/2014/main" id="{9314C721-3CCB-1EDF-6839-D31E826FA0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82556" y="2542821"/>
            <a:ext cx="4073652" cy="2912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46465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6F959-9B7F-555A-5F60-549BB9CA74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6893" y="926072"/>
            <a:ext cx="4209146" cy="1028700"/>
          </a:xfrm>
        </p:spPr>
        <p:txBody>
          <a:bodyPr vert="horz" lIns="68580" tIns="34290" rIns="68580" bIns="34290" rtlCol="0" anchor="ctr">
            <a:normAutofit/>
          </a:bodyPr>
          <a:lstStyle/>
          <a:p>
            <a:pPr algn="ctr"/>
            <a:r>
              <a:rPr lang="en-US" sz="3200" dirty="0"/>
              <a:t>Before and after plots</a:t>
            </a:r>
          </a:p>
        </p:txBody>
      </p:sp>
      <p:pic>
        <p:nvPicPr>
          <p:cNvPr id="10244" name="Picture 4" descr="林肯市2016年气温变化图">
            <a:extLst>
              <a:ext uri="{FF2B5EF4-FFF2-40B4-BE49-F238E27FC236}">
                <a16:creationId xmlns:a16="http://schemas.microsoft.com/office/drawing/2014/main" id="{A2DE0A32-AB28-684B-1C47-C87CBD39CF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35795" y="2546583"/>
            <a:ext cx="3699197" cy="2644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 descr="林肯市2016年气温分布 sina 图">
            <a:extLst>
              <a:ext uri="{FF2B5EF4-FFF2-40B4-BE49-F238E27FC236}">
                <a16:creationId xmlns:a16="http://schemas.microsoft.com/office/drawing/2014/main" id="{87AB315D-148B-3C65-235F-0F64728B05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57013" y="2542823"/>
            <a:ext cx="3699197" cy="2644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ight Arrow 3">
            <a:extLst>
              <a:ext uri="{FF2B5EF4-FFF2-40B4-BE49-F238E27FC236}">
                <a16:creationId xmlns:a16="http://schemas.microsoft.com/office/drawing/2014/main" id="{3EC6F150-80ED-B3D4-D3AE-DDEBD2123C6D}"/>
              </a:ext>
            </a:extLst>
          </p:cNvPr>
          <p:cNvSpPr/>
          <p:nvPr/>
        </p:nvSpPr>
        <p:spPr>
          <a:xfrm>
            <a:off x="5634990" y="3722682"/>
            <a:ext cx="762762" cy="28520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24279451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C1C594-315B-EC44-ECA0-C7B14EDAAF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FE6C8F-2498-4253-0ECB-B11181899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2650" y="1195788"/>
            <a:ext cx="7884414" cy="3049905"/>
          </a:xfrm>
        </p:spPr>
        <p:txBody>
          <a:bodyPr vert="horz" lIns="68580" tIns="34290" rIns="68580" bIns="34290" rtlCol="0" anchor="b">
            <a:normAutofit/>
          </a:bodyPr>
          <a:lstStyle/>
          <a:p>
            <a:r>
              <a:rPr lang="en-US" sz="4950"/>
              <a:t>Data Transformation and Advanced Customization</a:t>
            </a:r>
            <a:endParaRPr lang="en-US" sz="4950" dirty="0"/>
          </a:p>
        </p:txBody>
      </p:sp>
    </p:spTree>
    <p:extLst>
      <p:ext uri="{BB962C8B-B14F-4D97-AF65-F5344CB8AC3E}">
        <p14:creationId xmlns:p14="http://schemas.microsoft.com/office/powerpoint/2010/main" val="6131125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643777-B821-0A87-FE77-4F36338BEA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9AD53-2EBB-EC4D-5B15-C9582B507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Transformation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A277555C-62BE-D919-64BC-FFBF1FBDCE0D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402080" y="1539240"/>
          <a:ext cx="9006840" cy="4519656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976957">
                  <a:extLst>
                    <a:ext uri="{9D8B030D-6E8A-4147-A177-3AD203B41FA5}">
                      <a16:colId xmlns:a16="http://schemas.microsoft.com/office/drawing/2014/main" val="3908454120"/>
                    </a:ext>
                  </a:extLst>
                </a:gridCol>
                <a:gridCol w="4738522">
                  <a:extLst>
                    <a:ext uri="{9D8B030D-6E8A-4147-A177-3AD203B41FA5}">
                      <a16:colId xmlns:a16="http://schemas.microsoft.com/office/drawing/2014/main" val="2898789005"/>
                    </a:ext>
                  </a:extLst>
                </a:gridCol>
                <a:gridCol w="2291361">
                  <a:extLst>
                    <a:ext uri="{9D8B030D-6E8A-4147-A177-3AD203B41FA5}">
                      <a16:colId xmlns:a16="http://schemas.microsoft.com/office/drawing/2014/main" val="2012736281"/>
                    </a:ext>
                  </a:extLst>
                </a:gridCol>
              </a:tblGrid>
              <a:tr h="404856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Why?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functions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9694521"/>
                  </a:ext>
                </a:extLst>
              </a:tr>
              <a:tr h="565689">
                <a:tc>
                  <a:txBody>
                    <a:bodyPr/>
                    <a:lstStyle/>
                    <a:p>
                      <a:r>
                        <a:rPr lang="en-US" sz="1600" dirty="0"/>
                        <a:t>Data reshaping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/>
                        <a:t>useful for faceting or grouping variables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tidyr</a:t>
                      </a:r>
                      <a:r>
                        <a:rPr lang="en-US" sz="1600" dirty="0"/>
                        <a:t>::</a:t>
                      </a:r>
                      <a:r>
                        <a:rPr lang="en-US" sz="1600" dirty="0" err="1"/>
                        <a:t>pivot_longer</a:t>
                      </a:r>
                      <a:r>
                        <a:rPr lang="en-US" sz="1600" dirty="0"/>
                        <a:t>()</a:t>
                      </a:r>
                    </a:p>
                    <a:p>
                      <a:r>
                        <a:rPr lang="en-US" sz="1600" dirty="0" err="1"/>
                        <a:t>tidyr</a:t>
                      </a:r>
                      <a:r>
                        <a:rPr lang="en-US" sz="1600" dirty="0"/>
                        <a:t>::</a:t>
                      </a:r>
                      <a:r>
                        <a:rPr lang="en-US" sz="1600" dirty="0" err="1"/>
                        <a:t>pivot_wider</a:t>
                      </a:r>
                      <a:r>
                        <a:rPr lang="en-US" sz="1600" dirty="0"/>
                        <a:t>()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8519049"/>
                  </a:ext>
                </a:extLst>
              </a:tr>
              <a:tr h="565689">
                <a:tc>
                  <a:txBody>
                    <a:bodyPr/>
                    <a:lstStyle/>
                    <a:p>
                      <a:r>
                        <a:rPr lang="en-US" sz="1600" dirty="0"/>
                        <a:t>Filtering rows and select columns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To focus on relevant data for a clearer visualization.</a:t>
                      </a:r>
                    </a:p>
                    <a:p>
                      <a:r>
                        <a:rPr lang="en-US" sz="1600" dirty="0"/>
                        <a:t>To remove noise or unnecessary categories.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dplyr</a:t>
                      </a:r>
                      <a:r>
                        <a:rPr lang="en-US" sz="1600" dirty="0"/>
                        <a:t>::filter()</a:t>
                      </a:r>
                    </a:p>
                    <a:p>
                      <a:r>
                        <a:rPr lang="en-US" sz="1600" dirty="0" err="1"/>
                        <a:t>dplyr</a:t>
                      </a:r>
                      <a:r>
                        <a:rPr lang="en-US" sz="1600" dirty="0"/>
                        <a:t>::select()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6911044"/>
                  </a:ext>
                </a:extLst>
              </a:tr>
              <a:tr h="565689">
                <a:tc>
                  <a:txBody>
                    <a:bodyPr/>
                    <a:lstStyle/>
                    <a:p>
                      <a:r>
                        <a:rPr lang="en-US" sz="1600" dirty="0"/>
                        <a:t>Aggregation and summarization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Transforming raw data into summarized statistics for better visualization.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dplyr</a:t>
                      </a:r>
                      <a:r>
                        <a:rPr lang="en-US" sz="1600" dirty="0"/>
                        <a:t>::</a:t>
                      </a:r>
                      <a:r>
                        <a:rPr lang="en-US" sz="1600" dirty="0" err="1"/>
                        <a:t>group_by</a:t>
                      </a:r>
                      <a:r>
                        <a:rPr lang="en-US" sz="1600" dirty="0"/>
                        <a:t>()</a:t>
                      </a:r>
                    </a:p>
                    <a:p>
                      <a:r>
                        <a:rPr lang="en-US" sz="1600" dirty="0" err="1"/>
                        <a:t>dplyr</a:t>
                      </a:r>
                      <a:r>
                        <a:rPr lang="en-US" sz="1600" dirty="0"/>
                        <a:t>::summarize()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6308911"/>
                  </a:ext>
                </a:extLst>
              </a:tr>
              <a:tr h="1264482">
                <a:tc>
                  <a:txBody>
                    <a:bodyPr/>
                    <a:lstStyle/>
                    <a:p>
                      <a:r>
                        <a:rPr lang="en-US" sz="1600" dirty="0"/>
                        <a:t>Normalization and scaling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Adjusting numerical values to ensure fair comparisons.</a:t>
                      </a:r>
                    </a:p>
                    <a:p>
                      <a:r>
                        <a:rPr lang="en-US" sz="1600" dirty="0"/>
                        <a:t>  Log transformation</a:t>
                      </a:r>
                    </a:p>
                    <a:p>
                      <a:r>
                        <a:rPr lang="en-US" sz="1600" dirty="0"/>
                        <a:t>  Min-max scaling</a:t>
                      </a:r>
                    </a:p>
                    <a:p>
                      <a:r>
                        <a:rPr lang="en-US" sz="1600" dirty="0"/>
                        <a:t>  Z-score standardization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dplyr</a:t>
                      </a:r>
                      <a:r>
                        <a:rPr lang="en-US" sz="1600" dirty="0"/>
                        <a:t>::mutate()</a:t>
                      </a:r>
                    </a:p>
                    <a:p>
                      <a:pPr marL="0" algn="l" defTabSz="914400" rtl="0" eaLnBrk="1" latinLnBrk="0" hangingPunct="1"/>
                      <a:r>
                        <a:rPr lang="en-US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scale_x_log10()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3605085"/>
                  </a:ext>
                </a:extLst>
              </a:tr>
              <a:tr h="7986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Binning (Discretization)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Dividing a continuous variable into discrete categories to visualize distributions more clearly </a:t>
                      </a:r>
                      <a:r>
                        <a:rPr lang="en-US" sz="1600" b="0" dirty="0"/>
                        <a:t>(e.g., in histograms or heatmaps).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/>
                        <a:t>dplyr</a:t>
                      </a:r>
                      <a:r>
                        <a:rPr lang="en-US" sz="1600" dirty="0"/>
                        <a:t>::mutate()</a:t>
                      </a:r>
                    </a:p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30614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605991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89A6AD-0F4C-4770-4B7A-7FD99B5FC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Transformation – log transformation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C79423-5881-D555-8066-813C1B65CA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52650" y="1690689"/>
            <a:ext cx="7886700" cy="4351338"/>
          </a:xfrm>
        </p:spPr>
        <p:txBody>
          <a:bodyPr>
            <a:normAutofit/>
          </a:bodyPr>
          <a:lstStyle/>
          <a:p>
            <a:r>
              <a:rPr lang="en-US" sz="2000" dirty="0"/>
              <a:t>Research</a:t>
            </a:r>
            <a:r>
              <a:rPr lang="zh-CN" altLang="en-US" sz="2000" dirty="0"/>
              <a:t> </a:t>
            </a:r>
            <a:r>
              <a:rPr lang="en-US" altLang="zh-CN" sz="2000" dirty="0"/>
              <a:t>Question: </a:t>
            </a:r>
            <a:r>
              <a:rPr lang="en-US" sz="2000" dirty="0"/>
              <a:t>How does GDP per capita relate to life expectancy across different continents?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B3CCB819-5D51-062D-09EE-8A514F01DB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35794" y="2743229"/>
            <a:ext cx="4073652" cy="2912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726E9D0-D3DC-181F-1240-C2183655A5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82556" y="2739467"/>
            <a:ext cx="4073652" cy="2912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3A997FC-5872-9BE6-9659-8F2CF81BDAF3}"/>
              </a:ext>
            </a:extLst>
          </p:cNvPr>
          <p:cNvSpPr txBox="1"/>
          <p:nvPr/>
        </p:nvSpPr>
        <p:spPr>
          <a:xfrm>
            <a:off x="6390679" y="2462467"/>
            <a:ext cx="335136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>
                <a:solidFill>
                  <a:schemeClr val="bg2">
                    <a:lumMod val="50000"/>
                    <a:lumOff val="50000"/>
                  </a:schemeClr>
                </a:solidFill>
              </a:rPr>
              <a:t>+ scale_x_log10()</a:t>
            </a:r>
          </a:p>
        </p:txBody>
      </p:sp>
    </p:spTree>
    <p:extLst>
      <p:ext uri="{BB962C8B-B14F-4D97-AF65-F5344CB8AC3E}">
        <p14:creationId xmlns:p14="http://schemas.microsoft.com/office/powerpoint/2010/main" val="18824970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3"/>
          <p:cNvSpPr txBox="1">
            <a:spLocks noGrp="1"/>
          </p:cNvSpPr>
          <p:nvPr>
            <p:ph type="ctrTitle"/>
          </p:nvPr>
        </p:nvSpPr>
        <p:spPr>
          <a:xfrm>
            <a:off x="640492" y="2250180"/>
            <a:ext cx="7094838" cy="1026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Helvetica Neue Light"/>
              <a:buNone/>
            </a:pPr>
            <a:r>
              <a:rPr lang="en-US" b="1" dirty="0"/>
              <a:t>Module 3: </a:t>
            </a:r>
            <a:br>
              <a:rPr lang="en-US" b="1" dirty="0"/>
            </a:br>
            <a:r>
              <a:rPr lang="en-US" b="1" dirty="0"/>
              <a:t>Data Visualization</a:t>
            </a:r>
            <a:endParaRPr dirty="0"/>
          </a:p>
        </p:txBody>
      </p:sp>
      <p:sp>
        <p:nvSpPr>
          <p:cNvPr id="86" name="Google Shape;86;p3"/>
          <p:cNvSpPr txBox="1">
            <a:spLocks noGrp="1"/>
          </p:cNvSpPr>
          <p:nvPr>
            <p:ph type="subTitle" idx="1"/>
          </p:nvPr>
        </p:nvSpPr>
        <p:spPr>
          <a:xfrm>
            <a:off x="1782641" y="3276720"/>
            <a:ext cx="4810539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n-US" dirty="0"/>
              <a:t>&lt;Han Yu&gt;</a:t>
            </a:r>
            <a:endParaRPr dirty="0"/>
          </a:p>
          <a:p>
            <a:pPr marL="0" lvl="0" indent="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n-US" dirty="0"/>
              <a:t>INTRODUCTION TO R</a:t>
            </a:r>
            <a:endParaRPr dirty="0"/>
          </a:p>
          <a:p>
            <a:pPr marL="0" lvl="0" indent="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n-US" dirty="0"/>
              <a:t>October 1st-2nd, 2025</a:t>
            </a:r>
            <a:endParaRPr dirty="0"/>
          </a:p>
          <a:p>
            <a:pPr marL="0" lvl="0" indent="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endParaRPr dirty="0"/>
          </a:p>
        </p:txBody>
      </p:sp>
      <p:pic>
        <p:nvPicPr>
          <p:cNvPr id="87" name="Google Shape;87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66654" y="492312"/>
            <a:ext cx="2547551" cy="2547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3" title="combined_logo_white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81505" y="4571750"/>
            <a:ext cx="2117825" cy="211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3" title="Image 1.jp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826213" y="3525275"/>
            <a:ext cx="3228452" cy="115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D3CDA-23E1-8A8B-5C48-5DF9F1351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faceting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6D6064-A6BB-08E8-098D-874466842A36}"/>
              </a:ext>
            </a:extLst>
          </p:cNvPr>
          <p:cNvSpPr txBox="1"/>
          <p:nvPr/>
        </p:nvSpPr>
        <p:spPr>
          <a:xfrm>
            <a:off x="838201" y="2071192"/>
            <a:ext cx="26651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 err="1">
                <a:solidFill>
                  <a:schemeClr val="bg2">
                    <a:lumMod val="50000"/>
                    <a:lumOff val="50000"/>
                  </a:schemeClr>
                </a:solidFill>
              </a:rPr>
              <a:t>Facet_grid</a:t>
            </a:r>
            <a:r>
              <a:rPr lang="en-US" sz="2100" dirty="0">
                <a:solidFill>
                  <a:schemeClr val="bg2">
                    <a:lumMod val="50000"/>
                    <a:lumOff val="50000"/>
                  </a:schemeClr>
                </a:solidFill>
              </a:rPr>
              <a:t>()</a:t>
            </a:r>
          </a:p>
          <a:p>
            <a:r>
              <a:rPr lang="en-US" sz="1350" dirty="0"/>
              <a:t>create a grid of graphs, by rows and columns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944A1D0-A063-32A7-C349-381964D5A3CD}"/>
              </a:ext>
            </a:extLst>
          </p:cNvPr>
          <p:cNvSpPr txBox="1"/>
          <p:nvPr/>
        </p:nvSpPr>
        <p:spPr>
          <a:xfrm>
            <a:off x="838200" y="4263796"/>
            <a:ext cx="26651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 err="1">
                <a:solidFill>
                  <a:schemeClr val="bg2">
                    <a:lumMod val="50000"/>
                    <a:lumOff val="50000"/>
                  </a:schemeClr>
                </a:solidFill>
              </a:rPr>
              <a:t>Facet_wrap</a:t>
            </a:r>
            <a:r>
              <a:rPr lang="en-US" sz="2100" dirty="0">
                <a:solidFill>
                  <a:schemeClr val="bg2">
                    <a:lumMod val="50000"/>
                    <a:lumOff val="50000"/>
                  </a:schemeClr>
                </a:solidFill>
              </a:rPr>
              <a:t>()</a:t>
            </a:r>
          </a:p>
          <a:p>
            <a:r>
              <a:rPr lang="en-US" sz="1350" dirty="0"/>
              <a:t>create small multiples by “wrapping” a series of plots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4B775C-D1C5-046C-2ADD-AB16471E5A9D}"/>
              </a:ext>
            </a:extLst>
          </p:cNvPr>
          <p:cNvSpPr txBox="1"/>
          <p:nvPr/>
        </p:nvSpPr>
        <p:spPr>
          <a:xfrm>
            <a:off x="6928553" y="3906004"/>
            <a:ext cx="3547459" cy="196207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endParaRPr lang="en-US" sz="1350" dirty="0"/>
          </a:p>
          <a:p>
            <a:r>
              <a:rPr lang="en-US" sz="1350" dirty="0"/>
              <a:t>Choose grid:</a:t>
            </a:r>
          </a:p>
          <a:p>
            <a:pPr marL="214308" indent="-214308">
              <a:buFont typeface="Arial" panose="020B0604020202020204" pitchFamily="34" charset="0"/>
              <a:buChar char="•"/>
            </a:pPr>
            <a:r>
              <a:rPr lang="en-US" sz="1350" dirty="0"/>
              <a:t>Compare categorical variables</a:t>
            </a:r>
            <a:r>
              <a:rPr lang="zh-CN" altLang="en-US" sz="1350" dirty="0"/>
              <a:t> </a:t>
            </a:r>
            <a:r>
              <a:rPr lang="en-US" altLang="zh-CN" sz="1350" dirty="0"/>
              <a:t>systematically</a:t>
            </a:r>
          </a:p>
          <a:p>
            <a:pPr marL="214308" indent="-214308">
              <a:buFont typeface="Arial" panose="020B0604020202020204" pitchFamily="34" charset="0"/>
              <a:buChar char="•"/>
            </a:pPr>
            <a:r>
              <a:rPr lang="en-US" sz="1350" dirty="0"/>
              <a:t>The number of facet levels is not too large</a:t>
            </a:r>
          </a:p>
          <a:p>
            <a:pPr marL="214308" indent="-214308">
              <a:buFont typeface="Arial" panose="020B0604020202020204" pitchFamily="34" charset="0"/>
              <a:buChar char="•"/>
            </a:pPr>
            <a:endParaRPr lang="en-US" sz="1350" dirty="0"/>
          </a:p>
          <a:p>
            <a:r>
              <a:rPr lang="en-US" sz="1350" dirty="0"/>
              <a:t>Choose wrap: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50" dirty="0"/>
              <a:t>Flexible and space-efficient</a:t>
            </a:r>
          </a:p>
          <a:p>
            <a:pPr marL="214308" indent="-214308">
              <a:buFont typeface="Arial" panose="020B0604020202020204" pitchFamily="34" charset="0"/>
              <a:buChar char="•"/>
            </a:pPr>
            <a:endParaRPr lang="en-US" sz="135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AE2B9BC-BCDE-8189-9AC8-8FD1B3995192}"/>
              </a:ext>
            </a:extLst>
          </p:cNvPr>
          <p:cNvSpPr txBox="1"/>
          <p:nvPr/>
        </p:nvSpPr>
        <p:spPr>
          <a:xfrm>
            <a:off x="3508526" y="1481789"/>
            <a:ext cx="335136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>
                <a:solidFill>
                  <a:schemeClr val="bg2">
                    <a:lumMod val="50000"/>
                    <a:lumOff val="50000"/>
                  </a:schemeClr>
                </a:solidFill>
              </a:rPr>
              <a:t>+ </a:t>
            </a:r>
            <a:r>
              <a:rPr lang="en-US" sz="1350" b="1" dirty="0" err="1">
                <a:solidFill>
                  <a:schemeClr val="bg2">
                    <a:lumMod val="50000"/>
                    <a:lumOff val="50000"/>
                  </a:schemeClr>
                </a:solidFill>
              </a:rPr>
              <a:t>facet_grid</a:t>
            </a:r>
            <a:r>
              <a:rPr lang="en-US" sz="1350" b="1" dirty="0">
                <a:solidFill>
                  <a:schemeClr val="bg2">
                    <a:lumMod val="50000"/>
                    <a:lumOff val="50000"/>
                  </a:schemeClr>
                </a:solidFill>
              </a:rPr>
              <a:t>(. ~ continent)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64AF778-BD45-CF9B-78CC-40E3D30362DF}"/>
              </a:ext>
            </a:extLst>
          </p:cNvPr>
          <p:cNvSpPr txBox="1"/>
          <p:nvPr/>
        </p:nvSpPr>
        <p:spPr>
          <a:xfrm>
            <a:off x="6859889" y="1481789"/>
            <a:ext cx="335136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>
                <a:solidFill>
                  <a:schemeClr val="bg2">
                    <a:lumMod val="50000"/>
                    <a:lumOff val="50000"/>
                  </a:schemeClr>
                </a:solidFill>
              </a:rPr>
              <a:t>+ </a:t>
            </a:r>
            <a:r>
              <a:rPr lang="en-US" sz="1350" b="1" dirty="0" err="1">
                <a:solidFill>
                  <a:schemeClr val="bg2">
                    <a:lumMod val="50000"/>
                    <a:lumOff val="50000"/>
                  </a:schemeClr>
                </a:solidFill>
              </a:rPr>
              <a:t>facet_grid</a:t>
            </a:r>
            <a:r>
              <a:rPr lang="en-US" sz="1350" b="1" dirty="0">
                <a:solidFill>
                  <a:schemeClr val="bg2">
                    <a:lumMod val="50000"/>
                    <a:lumOff val="50000"/>
                  </a:schemeClr>
                </a:solidFill>
              </a:rPr>
              <a:t>(continent ~ .)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20C5CFE-68BB-AB7C-10E0-2C94BF22F4CD}"/>
              </a:ext>
            </a:extLst>
          </p:cNvPr>
          <p:cNvSpPr txBox="1"/>
          <p:nvPr/>
        </p:nvSpPr>
        <p:spPr>
          <a:xfrm>
            <a:off x="3407079" y="3777389"/>
            <a:ext cx="335136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>
                <a:solidFill>
                  <a:schemeClr val="bg2">
                    <a:lumMod val="50000"/>
                    <a:lumOff val="50000"/>
                  </a:schemeClr>
                </a:solidFill>
              </a:rPr>
              <a:t>+ </a:t>
            </a:r>
            <a:r>
              <a:rPr lang="en-US" sz="1350" b="1" dirty="0" err="1">
                <a:solidFill>
                  <a:schemeClr val="bg2">
                    <a:lumMod val="50000"/>
                    <a:lumOff val="50000"/>
                  </a:schemeClr>
                </a:solidFill>
              </a:rPr>
              <a:t>facet_wrap</a:t>
            </a:r>
            <a:r>
              <a:rPr lang="en-US" sz="1350" b="1" dirty="0">
                <a:solidFill>
                  <a:schemeClr val="bg2">
                    <a:lumMod val="50000"/>
                    <a:lumOff val="50000"/>
                  </a:schemeClr>
                </a:solidFill>
              </a:rPr>
              <a:t>(~continent)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971CA1E-A049-CB25-F717-F3F2F1CA7C30}"/>
              </a:ext>
            </a:extLst>
          </p:cNvPr>
          <p:cNvCxnSpPr>
            <a:cxnSpLocks/>
          </p:cNvCxnSpPr>
          <p:nvPr/>
        </p:nvCxnSpPr>
        <p:spPr>
          <a:xfrm flipV="1">
            <a:off x="838200" y="3722602"/>
            <a:ext cx="10189029" cy="2546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9" name="Picture 18" descr="A graph of the different states&#10;&#10;AI-generated content may be incorrect.">
            <a:extLst>
              <a:ext uri="{FF2B5EF4-FFF2-40B4-BE49-F238E27FC236}">
                <a16:creationId xmlns:a16="http://schemas.microsoft.com/office/drawing/2014/main" id="{B27968F8-86E8-6852-DC4C-3CA154057F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7080" y="1740153"/>
            <a:ext cx="2914323" cy="1954224"/>
          </a:xfrm>
          <a:prstGeom prst="rect">
            <a:avLst/>
          </a:prstGeom>
        </p:spPr>
      </p:pic>
      <p:pic>
        <p:nvPicPr>
          <p:cNvPr id="23" name="Picture 22" descr="A graph of life expiring&#10;&#10;AI-generated content may be incorrect.">
            <a:extLst>
              <a:ext uri="{FF2B5EF4-FFF2-40B4-BE49-F238E27FC236}">
                <a16:creationId xmlns:a16="http://schemas.microsoft.com/office/drawing/2014/main" id="{3789AD1E-D937-A3C4-2468-C1A8380235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9890" y="1736880"/>
            <a:ext cx="2914323" cy="1985722"/>
          </a:xfrm>
          <a:prstGeom prst="rect">
            <a:avLst/>
          </a:prstGeom>
        </p:spPr>
      </p:pic>
      <p:pic>
        <p:nvPicPr>
          <p:cNvPr id="25" name="Picture 24" descr="A graph of different states&#10;&#10;AI-generated content may be incorrect.">
            <a:extLst>
              <a:ext uri="{FF2B5EF4-FFF2-40B4-BE49-F238E27FC236}">
                <a16:creationId xmlns:a16="http://schemas.microsoft.com/office/drawing/2014/main" id="{549B14E7-17EE-0BB6-1F96-9C74472E31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7080" y="4077472"/>
            <a:ext cx="2914323" cy="1987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690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3C3FF-E5D3-A34A-4CF1-24D756C25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Aesthetic customizations – color palettes</a:t>
            </a:r>
          </a:p>
        </p:txBody>
      </p:sp>
      <p:pic>
        <p:nvPicPr>
          <p:cNvPr id="4" name="Content Placeholder 5" descr="A chart of different colors&#10;&#10;Description automatically generated">
            <a:extLst>
              <a:ext uri="{FF2B5EF4-FFF2-40B4-BE49-F238E27FC236}">
                <a16:creationId xmlns:a16="http://schemas.microsoft.com/office/drawing/2014/main" id="{3C1A3C27-3E41-E631-A0F6-382E2872BD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075691" y="2328828"/>
            <a:ext cx="5839953" cy="3263504"/>
          </a:xfr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8A68A1D-A4D6-7AF3-5998-7EFFFD80B80A}"/>
              </a:ext>
            </a:extLst>
          </p:cNvPr>
          <p:cNvSpPr/>
          <p:nvPr/>
        </p:nvSpPr>
        <p:spPr>
          <a:xfrm>
            <a:off x="2076907" y="1797914"/>
            <a:ext cx="2000612" cy="530915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en-US" sz="3000" dirty="0" err="1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colorspace</a:t>
            </a:r>
            <a:endParaRPr lang="en-US" sz="300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F9405F-1B11-12E4-4226-57004DE9CC87}"/>
              </a:ext>
            </a:extLst>
          </p:cNvPr>
          <p:cNvSpPr txBox="1"/>
          <p:nvPr/>
        </p:nvSpPr>
        <p:spPr>
          <a:xfrm>
            <a:off x="7977130" y="2372178"/>
            <a:ext cx="2690870" cy="2793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/>
              <a:t>Qualitative</a:t>
            </a:r>
            <a:r>
              <a:rPr lang="en-US" sz="1350" dirty="0"/>
              <a:t>: categorical variables</a:t>
            </a:r>
          </a:p>
          <a:p>
            <a:r>
              <a:rPr lang="en-US" sz="1350" b="1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-apple-system"/>
              </a:rPr>
              <a:t>qualitative_hcl</a:t>
            </a:r>
            <a:r>
              <a:rPr lang="en-US" sz="1350" b="1" dirty="0">
                <a:solidFill>
                  <a:schemeClr val="bg2">
                    <a:lumMod val="50000"/>
                    <a:lumOff val="50000"/>
                  </a:schemeClr>
                </a:solidFill>
                <a:latin typeface="-apple-system"/>
              </a:rPr>
              <a:t>()</a:t>
            </a:r>
          </a:p>
          <a:p>
            <a:endParaRPr lang="en-US" sz="1350" dirty="0"/>
          </a:p>
          <a:p>
            <a:r>
              <a:rPr lang="en-US" sz="1350" b="1" dirty="0"/>
              <a:t>Sequential</a:t>
            </a:r>
            <a:r>
              <a:rPr lang="en-US" sz="1350" dirty="0"/>
              <a:t>: </a:t>
            </a:r>
            <a:r>
              <a:rPr lang="en-US" sz="1350" dirty="0">
                <a:solidFill>
                  <a:srgbClr val="202124"/>
                </a:solidFill>
                <a:latin typeface="-apple-system"/>
              </a:rPr>
              <a:t>ordered/continuous numerical variables</a:t>
            </a:r>
          </a:p>
          <a:p>
            <a:r>
              <a:rPr lang="en-US" sz="1350" b="1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-apple-system"/>
              </a:rPr>
              <a:t>sequential_hcl</a:t>
            </a:r>
            <a:r>
              <a:rPr lang="en-US" sz="1350" b="1" dirty="0">
                <a:solidFill>
                  <a:schemeClr val="bg2">
                    <a:lumMod val="50000"/>
                    <a:lumOff val="50000"/>
                  </a:schemeClr>
                </a:solidFill>
                <a:latin typeface="-apple-system"/>
              </a:rPr>
              <a:t>()</a:t>
            </a:r>
          </a:p>
          <a:p>
            <a:endParaRPr lang="en-US" sz="1350" dirty="0">
              <a:solidFill>
                <a:srgbClr val="202124"/>
              </a:solidFill>
              <a:latin typeface="-apple-system"/>
            </a:endParaRPr>
          </a:p>
          <a:p>
            <a:r>
              <a:rPr lang="en-US" sz="1350" b="1" dirty="0">
                <a:solidFill>
                  <a:srgbClr val="202124"/>
                </a:solidFill>
                <a:latin typeface="-apple-system"/>
              </a:rPr>
              <a:t>Diverging</a:t>
            </a:r>
            <a:r>
              <a:rPr lang="en-US" sz="1350" dirty="0">
                <a:solidFill>
                  <a:srgbClr val="202124"/>
                </a:solidFill>
                <a:latin typeface="-apple-system"/>
              </a:rPr>
              <a:t>: ordered/continuous numerical variables</a:t>
            </a:r>
          </a:p>
          <a:p>
            <a:r>
              <a:rPr lang="en-US" sz="1350" b="1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-apple-system"/>
              </a:rPr>
              <a:t>diverging_hcl</a:t>
            </a:r>
            <a:r>
              <a:rPr lang="en-US" sz="1350" b="1" dirty="0">
                <a:solidFill>
                  <a:schemeClr val="bg2">
                    <a:lumMod val="50000"/>
                    <a:lumOff val="50000"/>
                  </a:schemeClr>
                </a:solidFill>
                <a:latin typeface="-apple-system"/>
              </a:rPr>
              <a:t>()</a:t>
            </a:r>
          </a:p>
          <a:p>
            <a:endParaRPr lang="en-US" sz="1350" dirty="0">
              <a:solidFill>
                <a:srgbClr val="202124"/>
              </a:solidFill>
              <a:latin typeface="-apple-system"/>
            </a:endParaRPr>
          </a:p>
          <a:p>
            <a:endParaRPr lang="en-US" sz="135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AA87466-0573-1D1C-1593-8C6EA9417576}"/>
              </a:ext>
            </a:extLst>
          </p:cNvPr>
          <p:cNvSpPr txBox="1"/>
          <p:nvPr/>
        </p:nvSpPr>
        <p:spPr>
          <a:xfrm>
            <a:off x="7977130" y="4807460"/>
            <a:ext cx="2517134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>
                <a:solidFill>
                  <a:srgbClr val="FF0000"/>
                </a:solidFill>
              </a:rPr>
              <a:t>Don’t use bidirectional (diverging) color scales for unidirectional data!</a:t>
            </a:r>
          </a:p>
        </p:txBody>
      </p:sp>
    </p:spTree>
    <p:extLst>
      <p:ext uri="{BB962C8B-B14F-4D97-AF65-F5344CB8AC3E}">
        <p14:creationId xmlns:p14="http://schemas.microsoft.com/office/powerpoint/2010/main" val="36609337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6CFE7B-9924-F2FF-F4A0-B56082FB86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to use </a:t>
            </a:r>
            <a:r>
              <a:rPr lang="en-US" dirty="0" err="1"/>
              <a:t>colorspace</a:t>
            </a:r>
            <a:r>
              <a:rPr lang="en-US" dirty="0"/>
              <a:t> in ggplot2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33E5FBA1-62E6-66FB-CE87-54AC628AA8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52651" y="2846194"/>
            <a:ext cx="6477776" cy="1302896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9399F4F-03AC-EE09-F640-C4CF269A0664}"/>
              </a:ext>
            </a:extLst>
          </p:cNvPr>
          <p:cNvSpPr/>
          <p:nvPr/>
        </p:nvSpPr>
        <p:spPr>
          <a:xfrm>
            <a:off x="2152627" y="2125268"/>
            <a:ext cx="6513130" cy="484748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en-US" sz="27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FMono-Regular"/>
              </a:rPr>
              <a:t>scale_&lt;aesthetic&gt;_&lt;datatype&gt;_&lt;</a:t>
            </a:r>
            <a:r>
              <a:rPr lang="en-US" sz="27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FMono-Regular"/>
              </a:rPr>
              <a:t>colorscale</a:t>
            </a:r>
            <a:r>
              <a:rPr lang="en-US" sz="27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FMono-Regular"/>
              </a:rPr>
              <a:t>&gt;()</a:t>
            </a:r>
            <a:endParaRPr lang="en-US" sz="27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923883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927EA3-2807-919D-EDFD-62A70B03E7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Colorspace</a:t>
            </a:r>
            <a:r>
              <a:rPr lang="en-US" dirty="0"/>
              <a:t> examples</a:t>
            </a:r>
          </a:p>
        </p:txBody>
      </p:sp>
      <p:pic>
        <p:nvPicPr>
          <p:cNvPr id="4" name="Picture 3" descr="A graph showing different colors&#10;&#10;AI-generated content may be incorrect.">
            <a:extLst>
              <a:ext uri="{FF2B5EF4-FFF2-40B4-BE49-F238E27FC236}">
                <a16:creationId xmlns:a16="http://schemas.microsoft.com/office/drawing/2014/main" id="{FB826AE9-8612-1968-0570-E82FBEA1EE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3586" y="1338755"/>
            <a:ext cx="3093910" cy="2317595"/>
          </a:xfrm>
          <a:prstGeom prst="rect">
            <a:avLst/>
          </a:prstGeom>
        </p:spPr>
      </p:pic>
      <p:pic>
        <p:nvPicPr>
          <p:cNvPr id="13" name="Picture 12" descr="A graph with blue and white text&#10;&#10;AI-generated content may be incorrect.">
            <a:extLst>
              <a:ext uri="{FF2B5EF4-FFF2-40B4-BE49-F238E27FC236}">
                <a16:creationId xmlns:a16="http://schemas.microsoft.com/office/drawing/2014/main" id="{BC50CB09-B9CC-B692-A586-3688442253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4700" y="1387274"/>
            <a:ext cx="3256222" cy="2317596"/>
          </a:xfrm>
          <a:prstGeom prst="rect">
            <a:avLst/>
          </a:prstGeom>
        </p:spPr>
      </p:pic>
      <p:pic>
        <p:nvPicPr>
          <p:cNvPr id="17" name="Picture 16" descr="A close-up of a red and yellow circle&#10;&#10;AI-generated content may be incorrect.">
            <a:extLst>
              <a:ext uri="{FF2B5EF4-FFF2-40B4-BE49-F238E27FC236}">
                <a16:creationId xmlns:a16="http://schemas.microsoft.com/office/drawing/2014/main" id="{4BCC8838-5230-B626-D46B-0D6E31837B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5403" y="3704870"/>
            <a:ext cx="3162091" cy="2313725"/>
          </a:xfrm>
          <a:prstGeom prst="rect">
            <a:avLst/>
          </a:prstGeom>
        </p:spPr>
      </p:pic>
      <p:pic>
        <p:nvPicPr>
          <p:cNvPr id="19" name="Picture 18" descr="A graph of different colors&#10;&#10;AI-generated content may be incorrect.">
            <a:extLst>
              <a:ext uri="{FF2B5EF4-FFF2-40B4-BE49-F238E27FC236}">
                <a16:creationId xmlns:a16="http://schemas.microsoft.com/office/drawing/2014/main" id="{5C70CA19-53E0-D075-A0FC-8B4AB93A46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74699" y="3658086"/>
            <a:ext cx="3735668" cy="2317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9499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196682-957D-BC28-139F-719A78B7FB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685443" cy="1325563"/>
          </a:xfrm>
        </p:spPr>
        <p:txBody>
          <a:bodyPr>
            <a:normAutofit/>
          </a:bodyPr>
          <a:lstStyle/>
          <a:p>
            <a:r>
              <a:rPr lang="en-US" sz="3600" dirty="0"/>
              <a:t>How to choose diverging and sequential color scale?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9719AE-44E2-F46C-0E47-F3072F8D70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52650" y="1570420"/>
            <a:ext cx="7886700" cy="4351338"/>
          </a:xfrm>
        </p:spPr>
        <p:txBody>
          <a:bodyPr>
            <a:normAutofit/>
          </a:bodyPr>
          <a:lstStyle/>
          <a:p>
            <a:r>
              <a:rPr lang="en-US" sz="1800" dirty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 diverging shades if there’s a </a:t>
            </a:r>
            <a:r>
              <a:rPr lang="en-US" sz="1800" b="1" dirty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meaningful middle point</a:t>
            </a:r>
          </a:p>
          <a:p>
            <a:r>
              <a:rPr lang="en-US" sz="1800" dirty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 diverging shades to </a:t>
            </a:r>
            <a:r>
              <a:rPr lang="en-US" sz="1800" b="1" dirty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emphasize the extremes</a:t>
            </a:r>
          </a:p>
          <a:p>
            <a:r>
              <a:rPr lang="en-US" sz="1800" dirty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 diverging shades to let readers </a:t>
            </a:r>
            <a:r>
              <a:rPr lang="en-US" sz="1800" b="1" dirty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see more differences </a:t>
            </a:r>
            <a:r>
              <a:rPr lang="en-US" sz="1800" dirty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 the data</a:t>
            </a:r>
          </a:p>
          <a:p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C51DCE-68C6-754C-10A3-C985789A330C}"/>
              </a:ext>
            </a:extLst>
          </p:cNvPr>
          <p:cNvSpPr txBox="1"/>
          <p:nvPr/>
        </p:nvSpPr>
        <p:spPr>
          <a:xfrm>
            <a:off x="1887794" y="5761705"/>
            <a:ext cx="69415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blog.datawrapper.de</a:t>
            </a:r>
            <a:r>
              <a:rPr lang="en-US" sz="1400" dirty="0"/>
              <a:t>/diverging-vs-sequential-color-scales/</a:t>
            </a:r>
          </a:p>
        </p:txBody>
      </p:sp>
      <p:pic>
        <p:nvPicPr>
          <p:cNvPr id="6" name="Picture 5" descr="A map of different colored squares&#10;&#10;AI-generated content may be incorrect.">
            <a:extLst>
              <a:ext uri="{FF2B5EF4-FFF2-40B4-BE49-F238E27FC236}">
                <a16:creationId xmlns:a16="http://schemas.microsoft.com/office/drawing/2014/main" id="{620A4C14-FE28-99C5-4EF3-3F570AFBD2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2650" y="2992089"/>
            <a:ext cx="3694888" cy="2388290"/>
          </a:xfrm>
          <a:prstGeom prst="rect">
            <a:avLst/>
          </a:prstGeom>
        </p:spPr>
      </p:pic>
      <p:pic>
        <p:nvPicPr>
          <p:cNvPr id="8" name="Picture 7" descr="A map of different colored squares&#10;&#10;AI-generated content may be incorrect.">
            <a:extLst>
              <a:ext uri="{FF2B5EF4-FFF2-40B4-BE49-F238E27FC236}">
                <a16:creationId xmlns:a16="http://schemas.microsoft.com/office/drawing/2014/main" id="{FA9F9236-2C18-018E-823D-B47294D86E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1388" y="2972105"/>
            <a:ext cx="3694888" cy="2408275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DFA82C53-8F80-7663-716E-C2E384BB0E8D}"/>
              </a:ext>
            </a:extLst>
          </p:cNvPr>
          <p:cNvSpPr/>
          <p:nvPr/>
        </p:nvSpPr>
        <p:spPr>
          <a:xfrm>
            <a:off x="3791984" y="3199991"/>
            <a:ext cx="428111" cy="428111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A75DC6F-7D5A-E62B-84D1-40252B587058}"/>
              </a:ext>
            </a:extLst>
          </p:cNvPr>
          <p:cNvSpPr/>
          <p:nvPr/>
        </p:nvSpPr>
        <p:spPr>
          <a:xfrm>
            <a:off x="7836935" y="3170494"/>
            <a:ext cx="418892" cy="418892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E23D4A9-D875-58CA-DB15-CDA250479122}"/>
              </a:ext>
            </a:extLst>
          </p:cNvPr>
          <p:cNvSpPr/>
          <p:nvPr/>
        </p:nvSpPr>
        <p:spPr>
          <a:xfrm>
            <a:off x="3659247" y="3713878"/>
            <a:ext cx="344129" cy="344129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BFFD84F-5621-E4B8-E505-88E151116D6A}"/>
              </a:ext>
            </a:extLst>
          </p:cNvPr>
          <p:cNvSpPr/>
          <p:nvPr/>
        </p:nvSpPr>
        <p:spPr>
          <a:xfrm>
            <a:off x="7674704" y="3711242"/>
            <a:ext cx="344129" cy="344129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7708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21FDB3-D868-BFEE-6C84-F5E9F9A451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Select the appropriate color palettes for heatmaps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2872AE-ED28-B7D5-37F4-7345A222EA13}"/>
              </a:ext>
            </a:extLst>
          </p:cNvPr>
          <p:cNvSpPr txBox="1"/>
          <p:nvPr/>
        </p:nvSpPr>
        <p:spPr>
          <a:xfrm>
            <a:off x="5825287" y="1737026"/>
            <a:ext cx="50814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err="1">
                <a:solidFill>
                  <a:schemeClr val="bg2">
                    <a:lumMod val="50000"/>
                    <a:lumOff val="50000"/>
                  </a:schemeClr>
                </a:solidFill>
              </a:rPr>
              <a:t>scale_fill_continuous_sequential</a:t>
            </a:r>
            <a:r>
              <a:rPr lang="en-US" sz="1200" b="1" dirty="0">
                <a:solidFill>
                  <a:schemeClr val="bg2">
                    <a:lumMod val="50000"/>
                    <a:lumOff val="50000"/>
                  </a:schemeClr>
                </a:solidFill>
              </a:rPr>
              <a:t>(palette = "</a:t>
            </a:r>
            <a:r>
              <a:rPr lang="en-US" sz="1200" b="1" dirty="0" err="1">
                <a:solidFill>
                  <a:schemeClr val="bg2">
                    <a:lumMod val="50000"/>
                    <a:lumOff val="50000"/>
                  </a:schemeClr>
                </a:solidFill>
              </a:rPr>
              <a:t>Viridis</a:t>
            </a:r>
            <a:r>
              <a:rPr lang="en-US" sz="1200" b="1" dirty="0">
                <a:solidFill>
                  <a:schemeClr val="bg2">
                    <a:lumMod val="50000"/>
                    <a:lumOff val="50000"/>
                  </a:schemeClr>
                </a:solidFill>
              </a:rPr>
              <a:t>", rev = FALSE)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37E9E7-7BC6-9C48-33DC-DEFDD1A326E0}"/>
              </a:ext>
            </a:extLst>
          </p:cNvPr>
          <p:cNvSpPr txBox="1"/>
          <p:nvPr/>
        </p:nvSpPr>
        <p:spPr>
          <a:xfrm>
            <a:off x="5825287" y="3617370"/>
            <a:ext cx="50814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err="1">
                <a:solidFill>
                  <a:schemeClr val="bg2">
                    <a:lumMod val="50000"/>
                    <a:lumOff val="50000"/>
                  </a:schemeClr>
                </a:solidFill>
              </a:rPr>
              <a:t>scale_fill_continuous_sequential</a:t>
            </a:r>
            <a:r>
              <a:rPr lang="en-US" sz="1200" b="1" dirty="0">
                <a:solidFill>
                  <a:schemeClr val="bg2">
                    <a:lumMod val="50000"/>
                    <a:lumOff val="50000"/>
                  </a:schemeClr>
                </a:solidFill>
              </a:rPr>
              <a:t>(palette = ”Inferno", rev = FALSE)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09D9CB9-CC52-415D-EA6A-B78140F49C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6812" y="2337363"/>
            <a:ext cx="4207319" cy="2609985"/>
          </a:xfrm>
          <a:prstGeom prst="rect">
            <a:avLst/>
          </a:prstGeom>
        </p:spPr>
      </p:pic>
      <p:pic>
        <p:nvPicPr>
          <p:cNvPr id="13" name="Picture 12" descr="A chart with different shades of green and blue&#10;&#10;AI-generated content may be incorrect.">
            <a:extLst>
              <a:ext uri="{FF2B5EF4-FFF2-40B4-BE49-F238E27FC236}">
                <a16:creationId xmlns:a16="http://schemas.microsoft.com/office/drawing/2014/main" id="{67041D91-48A4-73F7-1081-B6ECB08A4F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6917" y="2001876"/>
            <a:ext cx="4465208" cy="1640480"/>
          </a:xfrm>
          <a:prstGeom prst="rect">
            <a:avLst/>
          </a:prstGeom>
        </p:spPr>
      </p:pic>
      <p:pic>
        <p:nvPicPr>
          <p:cNvPr id="15" name="Picture 14" descr="A chart of different colors&#10;&#10;AI-generated content may be incorrect.">
            <a:extLst>
              <a:ext uri="{FF2B5EF4-FFF2-40B4-BE49-F238E27FC236}">
                <a16:creationId xmlns:a16="http://schemas.microsoft.com/office/drawing/2014/main" id="{D6968B0D-83E3-B9BD-6C76-1C4F4FB29C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66917" y="3871282"/>
            <a:ext cx="4465208" cy="1731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4641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EC8218-C30C-7384-CEB8-7D0921FC9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How to change size of points and transparency</a:t>
            </a:r>
          </a:p>
        </p:txBody>
      </p:sp>
      <p:pic>
        <p:nvPicPr>
          <p:cNvPr id="4" name="Content Placeholder 20">
            <a:extLst>
              <a:ext uri="{FF2B5EF4-FFF2-40B4-BE49-F238E27FC236}">
                <a16:creationId xmlns:a16="http://schemas.microsoft.com/office/drawing/2014/main" id="{466F1D7B-7933-8061-ADE0-0A8417777A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59186" y="3097894"/>
            <a:ext cx="3818124" cy="2371949"/>
          </a:xfrm>
        </p:spPr>
      </p:pic>
      <p:pic>
        <p:nvPicPr>
          <p:cNvPr id="5" name="Picture 4" descr="A math equation with black text&#10;&#10;Description automatically generated">
            <a:extLst>
              <a:ext uri="{FF2B5EF4-FFF2-40B4-BE49-F238E27FC236}">
                <a16:creationId xmlns:a16="http://schemas.microsoft.com/office/drawing/2014/main" id="{8DA288EB-67CD-5887-4004-ECCCCD1411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6283" y="2095187"/>
            <a:ext cx="2552700" cy="98107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8B1BE75-090D-BB3F-6FDE-F4691B917D57}"/>
              </a:ext>
            </a:extLst>
          </p:cNvPr>
          <p:cNvSpPr/>
          <p:nvPr/>
        </p:nvSpPr>
        <p:spPr>
          <a:xfrm>
            <a:off x="3446377" y="2709482"/>
            <a:ext cx="921224" cy="366781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7" name="Picture 6" descr="A math equation with numbers and symbols&#10;&#10;Description automatically generated">
            <a:extLst>
              <a:ext uri="{FF2B5EF4-FFF2-40B4-BE49-F238E27FC236}">
                <a16:creationId xmlns:a16="http://schemas.microsoft.com/office/drawing/2014/main" id="{C0982C5B-CD4B-6834-1121-0543D21761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8437" y="2085660"/>
            <a:ext cx="2552700" cy="9906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605FF40-63A7-A3E4-7867-439D6545F423}"/>
              </a:ext>
            </a:extLst>
          </p:cNvPr>
          <p:cNvSpPr/>
          <p:nvPr/>
        </p:nvSpPr>
        <p:spPr>
          <a:xfrm>
            <a:off x="7700265" y="2709481"/>
            <a:ext cx="921224" cy="366781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86815B8-AC66-89A3-703B-8BCAD22694D0}"/>
              </a:ext>
            </a:extLst>
          </p:cNvPr>
          <p:cNvSpPr txBox="1"/>
          <p:nvPr/>
        </p:nvSpPr>
        <p:spPr>
          <a:xfrm>
            <a:off x="2966136" y="1614635"/>
            <a:ext cx="17929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2">
                    <a:lumMod val="50000"/>
                    <a:lumOff val="50000"/>
                  </a:schemeClr>
                </a:solidFill>
              </a:rPr>
              <a:t>Size of points: size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8DE0736-6EC1-32BE-5A2D-6FDBAD0C649F}"/>
              </a:ext>
            </a:extLst>
          </p:cNvPr>
          <p:cNvSpPr txBox="1"/>
          <p:nvPr/>
        </p:nvSpPr>
        <p:spPr>
          <a:xfrm>
            <a:off x="6246337" y="1470970"/>
            <a:ext cx="44840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2">
                    <a:lumMod val="50000"/>
                    <a:lumOff val="50000"/>
                  </a:schemeClr>
                </a:solidFill>
              </a:rPr>
              <a:t>Transparency: </a:t>
            </a:r>
          </a:p>
          <a:p>
            <a:r>
              <a:rPr lang="en-US" sz="1200" b="1" dirty="0">
                <a:solidFill>
                  <a:schemeClr val="bg2">
                    <a:lumMod val="50000"/>
                    <a:lumOff val="50000"/>
                  </a:schemeClr>
                </a:solidFill>
              </a:rPr>
              <a:t>alpha</a:t>
            </a:r>
            <a:r>
              <a:rPr lang="zh-CN" altLang="en-US" sz="1200" b="1" dirty="0">
                <a:solidFill>
                  <a:schemeClr val="bg2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zh-CN" sz="1200" b="1" dirty="0">
                <a:solidFill>
                  <a:schemeClr val="bg2">
                    <a:lumMod val="50000"/>
                    <a:lumOff val="50000"/>
                  </a:schemeClr>
                </a:solidFill>
              </a:rPr>
              <a:t>=</a:t>
            </a:r>
            <a:r>
              <a:rPr lang="zh-CN" altLang="en-US" sz="1200" b="1" dirty="0">
                <a:solidFill>
                  <a:schemeClr val="bg2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zh-CN" sz="1200" b="1" dirty="0">
                <a:solidFill>
                  <a:schemeClr val="bg2">
                    <a:lumMod val="50000"/>
                    <a:lumOff val="50000"/>
                  </a:schemeClr>
                </a:solidFill>
              </a:rPr>
              <a:t>number between 0 (completely transparent) and </a:t>
            </a:r>
          </a:p>
          <a:p>
            <a:r>
              <a:rPr lang="en-US" altLang="zh-CN" sz="1200" b="1" dirty="0">
                <a:solidFill>
                  <a:schemeClr val="bg2">
                    <a:lumMod val="50000"/>
                    <a:lumOff val="50000"/>
                  </a:schemeClr>
                </a:solidFill>
              </a:rPr>
              <a:t>                                           1(completely opaque)</a:t>
            </a:r>
            <a:endParaRPr lang="en-US" sz="1200" dirty="0">
              <a:solidFill>
                <a:schemeClr val="bg2">
                  <a:lumMod val="50000"/>
                  <a:lumOff val="50000"/>
                </a:schemeClr>
              </a:solidFill>
              <a:latin typeface="Helvetica" pitchFamily="2" charset="0"/>
            </a:endParaRPr>
          </a:p>
        </p:txBody>
      </p:sp>
      <p:pic>
        <p:nvPicPr>
          <p:cNvPr id="11" name="Picture 10" descr="A diagram of different colored circles&#10;&#10;Description automatically generated">
            <a:extLst>
              <a:ext uri="{FF2B5EF4-FFF2-40B4-BE49-F238E27FC236}">
                <a16:creationId xmlns:a16="http://schemas.microsoft.com/office/drawing/2014/main" id="{283F9A4D-7759-AFF0-8FB0-8940AC79B6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46338" y="3076260"/>
            <a:ext cx="3916697" cy="2426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0968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EC282B-C89C-0F1A-693B-788B43A061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Adjust the appearance of the legend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920D60-3DC5-F176-DBE4-8C5F1EB9E007}"/>
              </a:ext>
            </a:extLst>
          </p:cNvPr>
          <p:cNvSpPr txBox="1"/>
          <p:nvPr/>
        </p:nvSpPr>
        <p:spPr>
          <a:xfrm>
            <a:off x="6096000" y="1564175"/>
            <a:ext cx="4751024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>
                <a:solidFill>
                  <a:schemeClr val="bg2">
                    <a:lumMod val="50000"/>
                    <a:lumOff val="50000"/>
                  </a:schemeClr>
                </a:solidFill>
              </a:rPr>
              <a:t>+ </a:t>
            </a:r>
            <a:r>
              <a:rPr lang="en-US" sz="1350" b="1" dirty="0">
                <a:solidFill>
                  <a:srgbClr val="FF0000"/>
                </a:solidFill>
              </a:rPr>
              <a:t>guides</a:t>
            </a:r>
            <a:r>
              <a:rPr lang="en-US" sz="1350" b="1" dirty="0">
                <a:solidFill>
                  <a:schemeClr val="bg2">
                    <a:lumMod val="50000"/>
                    <a:lumOff val="50000"/>
                  </a:schemeClr>
                </a:solidFill>
              </a:rPr>
              <a:t>(color = </a:t>
            </a:r>
            <a:r>
              <a:rPr lang="en-US" sz="1350" b="1" dirty="0" err="1">
                <a:solidFill>
                  <a:schemeClr val="bg2">
                    <a:lumMod val="50000"/>
                    <a:lumOff val="50000"/>
                  </a:schemeClr>
                </a:solidFill>
              </a:rPr>
              <a:t>guide_legend</a:t>
            </a:r>
            <a:r>
              <a:rPr lang="en-US" sz="1350" b="1" dirty="0">
                <a:solidFill>
                  <a:schemeClr val="bg2">
                    <a:lumMod val="50000"/>
                    <a:lumOff val="50000"/>
                  </a:schemeClr>
                </a:solidFill>
              </a:rPr>
              <a:t>(</a:t>
            </a:r>
          </a:p>
          <a:p>
            <a:r>
              <a:rPr lang="en-US" sz="1350" b="1" dirty="0">
                <a:solidFill>
                  <a:schemeClr val="bg2">
                    <a:lumMod val="50000"/>
                    <a:lumOff val="50000"/>
                  </a:schemeClr>
                </a:solidFill>
              </a:rPr>
              <a:t>	</a:t>
            </a:r>
            <a:r>
              <a:rPr lang="en-US" sz="1350" b="1" dirty="0" err="1">
                <a:solidFill>
                  <a:srgbClr val="FF0000"/>
                </a:solidFill>
              </a:rPr>
              <a:t>override.aes</a:t>
            </a:r>
            <a:r>
              <a:rPr lang="en-US" sz="1350" b="1" dirty="0">
                <a:solidFill>
                  <a:srgbClr val="FF0000"/>
                </a:solidFill>
              </a:rPr>
              <a:t> </a:t>
            </a:r>
            <a:r>
              <a:rPr lang="en-US" sz="1350" b="1" dirty="0">
                <a:solidFill>
                  <a:schemeClr val="bg2">
                    <a:lumMod val="50000"/>
                    <a:lumOff val="50000"/>
                  </a:schemeClr>
                </a:solidFill>
              </a:rPr>
              <a:t>= list(size = 3, alpha = 1))</a:t>
            </a:r>
          </a:p>
          <a:p>
            <a:r>
              <a:rPr lang="en-US" sz="1350" b="1" dirty="0">
                <a:solidFill>
                  <a:schemeClr val="bg2">
                    <a:lumMod val="50000"/>
                    <a:lumOff val="50000"/>
                  </a:schemeClr>
                </a:solidFill>
              </a:rPr>
              <a:t>                   )</a:t>
            </a:r>
          </a:p>
        </p:txBody>
      </p:sp>
      <p:pic>
        <p:nvPicPr>
          <p:cNvPr id="7" name="Picture 6" descr="A graph showing a number of small colored dots&#10;&#10;Description automatically generated">
            <a:extLst>
              <a:ext uri="{FF2B5EF4-FFF2-40B4-BE49-F238E27FC236}">
                <a16:creationId xmlns:a16="http://schemas.microsoft.com/office/drawing/2014/main" id="{5C281970-2958-F127-C2B2-2C7D8CD58E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279755"/>
            <a:ext cx="4216880" cy="2619668"/>
          </a:xfrm>
          <a:prstGeom prst="rect">
            <a:avLst/>
          </a:prstGeom>
        </p:spPr>
      </p:pic>
      <p:pic>
        <p:nvPicPr>
          <p:cNvPr id="9" name="Picture 8" descr="A graph showing a number of points&#10;&#10;Description automatically generated">
            <a:extLst>
              <a:ext uri="{FF2B5EF4-FFF2-40B4-BE49-F238E27FC236}">
                <a16:creationId xmlns:a16="http://schemas.microsoft.com/office/drawing/2014/main" id="{8FBCB5B1-0E30-A898-52F9-63ADE261EC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7086" y="2279755"/>
            <a:ext cx="4258485" cy="2619668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51513D8E-B4BB-8D40-B879-91D5D445320A}"/>
              </a:ext>
            </a:extLst>
          </p:cNvPr>
          <p:cNvSpPr/>
          <p:nvPr/>
        </p:nvSpPr>
        <p:spPr>
          <a:xfrm>
            <a:off x="9694606" y="3087330"/>
            <a:ext cx="618274" cy="80624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379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6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3A34E9-4E8D-C895-F715-7107E962E9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Generate different legends for different layers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420A68-9ACD-8FC4-A505-38B701153E54}"/>
              </a:ext>
            </a:extLst>
          </p:cNvPr>
          <p:cNvSpPr txBox="1"/>
          <p:nvPr/>
        </p:nvSpPr>
        <p:spPr>
          <a:xfrm>
            <a:off x="2175765" y="1688686"/>
            <a:ext cx="745635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>
                <a:solidFill>
                  <a:schemeClr val="bg2">
                    <a:lumMod val="50000"/>
                    <a:lumOff val="50000"/>
                  </a:schemeClr>
                </a:solidFill>
              </a:rPr>
              <a:t>How to add a legend to illustrate the original observations and the fitted line</a:t>
            </a:r>
            <a:r>
              <a:rPr lang="zh-CN" altLang="en-US" sz="1350" b="1" dirty="0">
                <a:solidFill>
                  <a:schemeClr val="bg2">
                    <a:lumMod val="50000"/>
                    <a:lumOff val="50000"/>
                  </a:schemeClr>
                </a:solidFill>
              </a:rPr>
              <a:t>？</a:t>
            </a:r>
            <a:endParaRPr lang="en-US" sz="1350" b="1" dirty="0">
              <a:solidFill>
                <a:schemeClr val="bg2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47161740-6ABF-C08C-E455-56F03CED90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1766" y="2286849"/>
            <a:ext cx="4344235" cy="3103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73A3380A-9CC6-33C2-F6B0-CD8A801535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1" y="2286849"/>
            <a:ext cx="4344235" cy="3103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5A7092D-24A1-7EB0-6729-6194681E8BEA}"/>
              </a:ext>
            </a:extLst>
          </p:cNvPr>
          <p:cNvSpPr/>
          <p:nvPr/>
        </p:nvSpPr>
        <p:spPr>
          <a:xfrm>
            <a:off x="9632119" y="3126755"/>
            <a:ext cx="651332" cy="4213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4" name="Picture 3" descr="A computer screen shot of a computer code&#10;&#10;AI-generated content may be incorrect.">
            <a:extLst>
              <a:ext uri="{FF2B5EF4-FFF2-40B4-BE49-F238E27FC236}">
                <a16:creationId xmlns:a16="http://schemas.microsoft.com/office/drawing/2014/main" id="{485BEAA2-4703-0DEE-F12B-AE2A5C824F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49740" y="2131485"/>
            <a:ext cx="5959963" cy="325838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A4DD754-0A60-B6F8-E129-E79D838FC36E}"/>
              </a:ext>
            </a:extLst>
          </p:cNvPr>
          <p:cNvSpPr/>
          <p:nvPr/>
        </p:nvSpPr>
        <p:spPr>
          <a:xfrm>
            <a:off x="5903942" y="3341825"/>
            <a:ext cx="1657064" cy="23582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3017BDD-6FF2-3CE8-4469-66156ACE2403}"/>
              </a:ext>
            </a:extLst>
          </p:cNvPr>
          <p:cNvSpPr/>
          <p:nvPr/>
        </p:nvSpPr>
        <p:spPr>
          <a:xfrm>
            <a:off x="3835670" y="3173514"/>
            <a:ext cx="1657064" cy="23582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8FBC31E-A744-DABD-76BB-D9B0060C0933}"/>
              </a:ext>
            </a:extLst>
          </p:cNvPr>
          <p:cNvSpPr/>
          <p:nvPr/>
        </p:nvSpPr>
        <p:spPr>
          <a:xfrm>
            <a:off x="2998182" y="3584363"/>
            <a:ext cx="3628761" cy="17152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972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5" grpId="0" animBg="1"/>
      <p:bldP spid="8" grpId="0" animBg="1"/>
      <p:bldP spid="9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diagram of different colored dots&#10;&#10;Description automatically generated">
            <a:extLst>
              <a:ext uri="{FF2B5EF4-FFF2-40B4-BE49-F238E27FC236}">
                <a16:creationId xmlns:a16="http://schemas.microsoft.com/office/drawing/2014/main" id="{0141F7E5-0681-6F9F-F03F-C6116777F5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2375" y="2017798"/>
            <a:ext cx="4171247" cy="311168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865FD6A-670F-6716-F949-51FF4BE424FC}"/>
              </a:ext>
            </a:extLst>
          </p:cNvPr>
          <p:cNvSpPr/>
          <p:nvPr/>
        </p:nvSpPr>
        <p:spPr>
          <a:xfrm>
            <a:off x="5557535" y="3429000"/>
            <a:ext cx="636086" cy="77920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C32C467-C759-01CF-74B2-CB96E7F7D95A}"/>
              </a:ext>
            </a:extLst>
          </p:cNvPr>
          <p:cNvGrpSpPr/>
          <p:nvPr/>
        </p:nvGrpSpPr>
        <p:grpSpPr>
          <a:xfrm>
            <a:off x="6240176" y="2017798"/>
            <a:ext cx="4161425" cy="3111688"/>
            <a:chOff x="4716175" y="2017798"/>
            <a:chExt cx="4161425" cy="3111688"/>
          </a:xfrm>
        </p:grpSpPr>
        <p:pic>
          <p:nvPicPr>
            <p:cNvPr id="26" name="Picture 25" descr="A diagram of different colored dots&#10;&#10;Description automatically generated">
              <a:extLst>
                <a:ext uri="{FF2B5EF4-FFF2-40B4-BE49-F238E27FC236}">
                  <a16:creationId xmlns:a16="http://schemas.microsoft.com/office/drawing/2014/main" id="{626EF536-893A-5639-BF37-A592C892A7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r="16366"/>
            <a:stretch/>
          </p:blipFill>
          <p:spPr>
            <a:xfrm>
              <a:off x="4716175" y="2017798"/>
              <a:ext cx="3488607" cy="3111688"/>
            </a:xfrm>
            <a:prstGeom prst="rect">
              <a:avLst/>
            </a:prstGeom>
          </p:spPr>
        </p:pic>
        <p:pic>
          <p:nvPicPr>
            <p:cNvPr id="27" name="Picture 26" descr="A diagram of different colored dots&#10;&#10;Description automatically generated">
              <a:extLst>
                <a:ext uri="{FF2B5EF4-FFF2-40B4-BE49-F238E27FC236}">
                  <a16:creationId xmlns:a16="http://schemas.microsoft.com/office/drawing/2014/main" id="{59D5F8E1-637C-1970-7F52-823885D8792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84751" b="54411"/>
            <a:stretch/>
          </p:blipFill>
          <p:spPr>
            <a:xfrm>
              <a:off x="8241514" y="2400027"/>
              <a:ext cx="636086" cy="1418576"/>
            </a:xfrm>
            <a:prstGeom prst="rect">
              <a:avLst/>
            </a:prstGeom>
          </p:spPr>
        </p:pic>
      </p:grpSp>
      <p:pic>
        <p:nvPicPr>
          <p:cNvPr id="12" name="Picture 11" descr="A computer code with black and green text&#10;&#10;AI-generated content may be incorrect.">
            <a:extLst>
              <a:ext uri="{FF2B5EF4-FFF2-40B4-BE49-F238E27FC236}">
                <a16:creationId xmlns:a16="http://schemas.microsoft.com/office/drawing/2014/main" id="{2EF63E27-43EE-CF0C-7044-18509AA602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7668" y="2579460"/>
            <a:ext cx="5456664" cy="1699081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06B9007-CBB0-4223-44F5-17CFA2DBBCB5}"/>
              </a:ext>
            </a:extLst>
          </p:cNvPr>
          <p:cNvCxnSpPr>
            <a:cxnSpLocks/>
          </p:cNvCxnSpPr>
          <p:nvPr/>
        </p:nvCxnSpPr>
        <p:spPr>
          <a:xfrm flipH="1">
            <a:off x="4956429" y="3562959"/>
            <a:ext cx="1633125" cy="26541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A6F4B75-B1BB-D123-800B-DD8F5D9A3134}"/>
              </a:ext>
            </a:extLst>
          </p:cNvPr>
          <p:cNvCxnSpPr>
            <a:cxnSpLocks/>
          </p:cNvCxnSpPr>
          <p:nvPr/>
        </p:nvCxnSpPr>
        <p:spPr>
          <a:xfrm flipH="1">
            <a:off x="4487662" y="3583523"/>
            <a:ext cx="3078018" cy="47276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B4320A52-AD1F-63A6-9FDF-F627713232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Delete the legend</a:t>
            </a:r>
          </a:p>
        </p:txBody>
      </p:sp>
    </p:spTree>
    <p:extLst>
      <p:ext uri="{BB962C8B-B14F-4D97-AF65-F5344CB8AC3E}">
        <p14:creationId xmlns:p14="http://schemas.microsoft.com/office/powerpoint/2010/main" val="3458871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EB6993-3511-2019-8377-419C4A772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buSzPts val="4400"/>
            </a:pPr>
            <a:r>
              <a:rPr lang="en-US" dirty="0"/>
              <a:t>Learning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3466CE-C05D-6C5F-E099-D21F61954B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750"/>
              </a:spcAft>
            </a:pPr>
            <a:r>
              <a:rPr lang="en-CA" sz="2400" b="1" dirty="0">
                <a:ea typeface="Calibri" panose="020F0502020204030204" pitchFamily="34" charset="0"/>
              </a:rPr>
              <a:t>Enhance Interpretability</a:t>
            </a:r>
            <a:r>
              <a:rPr lang="en-CA" sz="2400" dirty="0">
                <a:ea typeface="Calibri" panose="020F0502020204030204" pitchFamily="34" charset="0"/>
              </a:rPr>
              <a:t>: Use transformations and faceting for better comparisons </a:t>
            </a:r>
          </a:p>
          <a:p>
            <a:pPr>
              <a:spcAft>
                <a:spcPts val="750"/>
              </a:spcAft>
            </a:pPr>
            <a:r>
              <a:rPr lang="en-CA" sz="2400" b="1" dirty="0">
                <a:ea typeface="Calibri" panose="020F0502020204030204" pitchFamily="34" charset="0"/>
              </a:rPr>
              <a:t>Improve Clarity</a:t>
            </a:r>
            <a:r>
              <a:rPr lang="en-CA" sz="2400" dirty="0">
                <a:ea typeface="Calibri" panose="020F0502020204030204" pitchFamily="34" charset="0"/>
              </a:rPr>
              <a:t>: Customize aesthetic to effectively communicate insights</a:t>
            </a:r>
            <a:endParaRPr lang="en-US" sz="2400" dirty="0">
              <a:ea typeface="SimSun" panose="02010600030101010101" pitchFamily="2" charset="-122"/>
            </a:endParaRPr>
          </a:p>
          <a:p>
            <a:pPr>
              <a:spcAft>
                <a:spcPts val="750"/>
              </a:spcAft>
            </a:pPr>
            <a:r>
              <a:rPr lang="en-US" sz="2400" b="1" dirty="0">
                <a:ea typeface="SimSun" panose="02010600030101010101" pitchFamily="2" charset="-122"/>
              </a:rPr>
              <a:t>Boost Engagement</a:t>
            </a:r>
            <a:r>
              <a:rPr lang="en-US" sz="2400" dirty="0">
                <a:ea typeface="SimSun" panose="02010600030101010101" pitchFamily="2" charset="-122"/>
              </a:rPr>
              <a:t>: </a:t>
            </a:r>
            <a:r>
              <a:rPr lang="en-CA" sz="2400" dirty="0">
                <a:ea typeface="Calibri" panose="020F0502020204030204" pitchFamily="34" charset="0"/>
              </a:rPr>
              <a:t>Create interactive visualizations with </a:t>
            </a:r>
            <a:r>
              <a:rPr lang="en-CA" sz="2400" dirty="0" err="1">
                <a:ea typeface="Calibri" panose="020F0502020204030204" pitchFamily="34" charset="0"/>
              </a:rPr>
              <a:t>plotly</a:t>
            </a:r>
            <a:endParaRPr lang="en-US" sz="2400" dirty="0">
              <a:ea typeface="SimSun" panose="02010600030101010101" pitchFamily="2" charset="-122"/>
            </a:endParaRPr>
          </a:p>
          <a:p>
            <a:pPr>
              <a:spcAft>
                <a:spcPts val="750"/>
              </a:spcAft>
            </a:pPr>
            <a:r>
              <a:rPr lang="en-US" sz="2400" b="1" dirty="0">
                <a:ea typeface="SimSun" panose="02010600030101010101" pitchFamily="2" charset="-122"/>
              </a:rPr>
              <a:t>Optimize Storytelling</a:t>
            </a:r>
            <a:r>
              <a:rPr lang="en-US" sz="2400" dirty="0">
                <a:ea typeface="SimSun" panose="02010600030101010101" pitchFamily="2" charset="-122"/>
              </a:rPr>
              <a:t>: </a:t>
            </a:r>
            <a:r>
              <a:rPr lang="en-US" sz="2400" dirty="0">
                <a:ea typeface="Calibri" panose="020F0502020204030204" pitchFamily="34" charset="0"/>
              </a:rPr>
              <a:t>Select the right plot types for your analysis</a:t>
            </a:r>
            <a:endParaRPr lang="en-US" sz="24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25335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diagram of a number of dots&#10;&#10;AI-generated content may be incorrect.">
            <a:extLst>
              <a:ext uri="{FF2B5EF4-FFF2-40B4-BE49-F238E27FC236}">
                <a16:creationId xmlns:a16="http://schemas.microsoft.com/office/drawing/2014/main" id="{E7A17F23-2A5A-69C7-CF5C-B4F81CC10D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342" y="2250238"/>
            <a:ext cx="4445000" cy="2717800"/>
          </a:xfrm>
          <a:prstGeom prst="rect">
            <a:avLst/>
          </a:prstGeom>
        </p:spPr>
      </p:pic>
      <p:pic>
        <p:nvPicPr>
          <p:cNvPr id="13" name="Picture 12" descr="A diagram of a number of dots&#10;&#10;AI-generated content may be incorrect.">
            <a:extLst>
              <a:ext uri="{FF2B5EF4-FFF2-40B4-BE49-F238E27FC236}">
                <a16:creationId xmlns:a16="http://schemas.microsoft.com/office/drawing/2014/main" id="{6FB92818-0FD3-457E-BF71-6C3BECA568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8400" y="2216176"/>
            <a:ext cx="4419600" cy="27178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9D42E62-F7AB-F787-CFC6-9D37E0128990}"/>
              </a:ext>
            </a:extLst>
          </p:cNvPr>
          <p:cNvSpPr/>
          <p:nvPr/>
        </p:nvSpPr>
        <p:spPr>
          <a:xfrm>
            <a:off x="5416937" y="2519124"/>
            <a:ext cx="679063" cy="20037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A9A5D7-5979-72A2-3043-D6823B2DA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Merge the legend</a:t>
            </a:r>
          </a:p>
        </p:txBody>
      </p:sp>
      <p:pic>
        <p:nvPicPr>
          <p:cNvPr id="4" name="Picture 3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F9F3D248-9FFC-EFA7-2734-99EC358DEA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1283" y="1690688"/>
            <a:ext cx="4149434" cy="408178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5445B42-2A5D-1AD0-06A7-5333D2759E11}"/>
              </a:ext>
            </a:extLst>
          </p:cNvPr>
          <p:cNvSpPr/>
          <p:nvPr/>
        </p:nvSpPr>
        <p:spPr>
          <a:xfrm>
            <a:off x="4021283" y="3276600"/>
            <a:ext cx="2364277" cy="8077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1B60493-05DF-D34F-9EC8-DA7DAC98836D}"/>
              </a:ext>
            </a:extLst>
          </p:cNvPr>
          <p:cNvSpPr/>
          <p:nvPr/>
        </p:nvSpPr>
        <p:spPr>
          <a:xfrm>
            <a:off x="5872943" y="5549202"/>
            <a:ext cx="1625137" cy="2081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898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D69F724-35B4-911E-24DF-C8B66CBCE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Theme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6B83E35-4E99-CDFA-BE6A-B58011F587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44906" y="1598000"/>
            <a:ext cx="5275013" cy="4402752"/>
          </a:xfrm>
        </p:spPr>
        <p:txBody>
          <a:bodyPr>
            <a:noAutofit/>
          </a:bodyPr>
          <a:lstStyle/>
          <a:p>
            <a:r>
              <a:rPr lang="en-US" sz="1400" dirty="0" err="1"/>
              <a:t>df</a:t>
            </a:r>
            <a:r>
              <a:rPr lang="en-US" sz="1400" dirty="0"/>
              <a:t> &lt;- </a:t>
            </a:r>
            <a:r>
              <a:rPr lang="en-US" sz="1400" dirty="0" err="1"/>
              <a:t>data.frame</a:t>
            </a:r>
            <a:r>
              <a:rPr lang="en-US" sz="1400" dirty="0"/>
              <a:t>(x = 1:3, y = 1:3)</a:t>
            </a:r>
          </a:p>
          <a:p>
            <a:r>
              <a:rPr lang="en-US" sz="1400" dirty="0"/>
              <a:t>base &lt;- </a:t>
            </a:r>
            <a:r>
              <a:rPr lang="en-US" sz="1400" dirty="0" err="1"/>
              <a:t>ggplot</a:t>
            </a:r>
            <a:r>
              <a:rPr lang="en-US" sz="1400" dirty="0"/>
              <a:t>(</a:t>
            </a:r>
            <a:r>
              <a:rPr lang="en-US" sz="1400" dirty="0" err="1"/>
              <a:t>df</a:t>
            </a:r>
            <a:r>
              <a:rPr lang="en-US" sz="1400" dirty="0"/>
              <a:t>, </a:t>
            </a:r>
            <a:r>
              <a:rPr lang="en-US" sz="1400" dirty="0" err="1"/>
              <a:t>aes</a:t>
            </a:r>
            <a:r>
              <a:rPr lang="en-US" sz="1400" dirty="0"/>
              <a:t>(x, y)) + </a:t>
            </a:r>
            <a:r>
              <a:rPr lang="en-US" sz="1400" dirty="0" err="1"/>
              <a:t>geom_point</a:t>
            </a:r>
            <a:r>
              <a:rPr lang="en-US" sz="1400" dirty="0"/>
              <a:t>()</a:t>
            </a:r>
          </a:p>
          <a:p>
            <a:endParaRPr lang="en-US" sz="1400" dirty="0"/>
          </a:p>
          <a:p>
            <a:r>
              <a:rPr lang="en-US" sz="1400" dirty="0"/>
              <a:t>base + </a:t>
            </a:r>
            <a:r>
              <a:rPr lang="en-US" sz="1400" b="1" dirty="0" err="1"/>
              <a:t>theme_grey</a:t>
            </a:r>
            <a:r>
              <a:rPr lang="en-US" sz="1400" b="1" dirty="0"/>
              <a:t>() </a:t>
            </a:r>
            <a:r>
              <a:rPr lang="en-US" sz="1400" dirty="0"/>
              <a:t>+ </a:t>
            </a:r>
            <a:r>
              <a:rPr lang="en-US" sz="1400" dirty="0" err="1"/>
              <a:t>ggtitle</a:t>
            </a:r>
            <a:r>
              <a:rPr lang="en-US" sz="1400" dirty="0"/>
              <a:t>("</a:t>
            </a:r>
            <a:r>
              <a:rPr lang="en-US" sz="1400" dirty="0" err="1"/>
              <a:t>theme_grey</a:t>
            </a:r>
            <a:r>
              <a:rPr lang="en-US" sz="1400" dirty="0"/>
              <a:t>()")</a:t>
            </a:r>
          </a:p>
          <a:p>
            <a:r>
              <a:rPr lang="en-US" sz="1400" dirty="0"/>
              <a:t>base + </a:t>
            </a:r>
            <a:r>
              <a:rPr lang="en-US" sz="1400" b="1" dirty="0" err="1"/>
              <a:t>theme_bw</a:t>
            </a:r>
            <a:r>
              <a:rPr lang="en-US" sz="1400" b="1" dirty="0"/>
              <a:t>() </a:t>
            </a:r>
            <a:r>
              <a:rPr lang="en-US" sz="1400" dirty="0"/>
              <a:t>+ </a:t>
            </a:r>
            <a:r>
              <a:rPr lang="en-US" sz="1400" dirty="0" err="1"/>
              <a:t>ggtitle</a:t>
            </a:r>
            <a:r>
              <a:rPr lang="en-US" sz="1400" dirty="0"/>
              <a:t>("</a:t>
            </a:r>
            <a:r>
              <a:rPr lang="en-US" sz="1400" dirty="0" err="1"/>
              <a:t>theme_bw</a:t>
            </a:r>
            <a:r>
              <a:rPr lang="en-US" sz="1400" dirty="0"/>
              <a:t>()")</a:t>
            </a:r>
          </a:p>
          <a:p>
            <a:r>
              <a:rPr lang="en-US" sz="1400" dirty="0"/>
              <a:t>base + </a:t>
            </a:r>
            <a:r>
              <a:rPr lang="en-US" sz="1400" b="1" dirty="0" err="1"/>
              <a:t>theme_linedraw</a:t>
            </a:r>
            <a:r>
              <a:rPr lang="en-US" sz="1400" b="1" dirty="0"/>
              <a:t>()</a:t>
            </a:r>
            <a:r>
              <a:rPr lang="en-US" sz="1400" dirty="0"/>
              <a:t> + </a:t>
            </a:r>
            <a:r>
              <a:rPr lang="en-US" sz="1400" dirty="0" err="1"/>
              <a:t>ggtitle</a:t>
            </a:r>
            <a:r>
              <a:rPr lang="en-US" sz="1400" dirty="0"/>
              <a:t>("</a:t>
            </a:r>
            <a:r>
              <a:rPr lang="en-US" sz="1400" dirty="0" err="1"/>
              <a:t>theme_linedraw</a:t>
            </a:r>
            <a:r>
              <a:rPr lang="en-US" sz="1400" dirty="0"/>
              <a:t>()")</a:t>
            </a:r>
          </a:p>
          <a:p>
            <a:r>
              <a:rPr lang="en-US" sz="1400" dirty="0"/>
              <a:t>base + </a:t>
            </a:r>
            <a:r>
              <a:rPr lang="en-US" sz="1400" b="1" dirty="0" err="1"/>
              <a:t>theme_light</a:t>
            </a:r>
            <a:r>
              <a:rPr lang="en-US" sz="1400" b="1" dirty="0"/>
              <a:t>() </a:t>
            </a:r>
            <a:r>
              <a:rPr lang="en-US" sz="1400" dirty="0"/>
              <a:t>+ </a:t>
            </a:r>
            <a:r>
              <a:rPr lang="en-US" sz="1400" dirty="0" err="1"/>
              <a:t>ggtitle</a:t>
            </a:r>
            <a:r>
              <a:rPr lang="en-US" sz="1400" dirty="0"/>
              <a:t>("</a:t>
            </a:r>
            <a:r>
              <a:rPr lang="en-US" sz="1400" dirty="0" err="1"/>
              <a:t>theme_light</a:t>
            </a:r>
            <a:r>
              <a:rPr lang="en-US" sz="1400" dirty="0"/>
              <a:t>()")</a:t>
            </a:r>
          </a:p>
          <a:p>
            <a:r>
              <a:rPr lang="en-US" sz="1400" dirty="0"/>
              <a:t>base + </a:t>
            </a:r>
            <a:r>
              <a:rPr lang="en-US" sz="1400" b="1" dirty="0" err="1"/>
              <a:t>theme_dark</a:t>
            </a:r>
            <a:r>
              <a:rPr lang="en-US" sz="1400" b="1" dirty="0"/>
              <a:t>() </a:t>
            </a:r>
            <a:r>
              <a:rPr lang="en-US" sz="1400" dirty="0"/>
              <a:t>+ </a:t>
            </a:r>
            <a:r>
              <a:rPr lang="en-US" sz="1400" dirty="0" err="1"/>
              <a:t>ggtitle</a:t>
            </a:r>
            <a:r>
              <a:rPr lang="en-US" sz="1400" dirty="0"/>
              <a:t>("</a:t>
            </a:r>
            <a:r>
              <a:rPr lang="en-US" sz="1400" dirty="0" err="1"/>
              <a:t>theme_dark</a:t>
            </a:r>
            <a:r>
              <a:rPr lang="en-US" sz="1400" dirty="0"/>
              <a:t>()")</a:t>
            </a:r>
          </a:p>
          <a:p>
            <a:r>
              <a:rPr lang="en-US" sz="1400" dirty="0"/>
              <a:t>base + </a:t>
            </a:r>
            <a:r>
              <a:rPr lang="en-US" sz="1400" b="1" dirty="0" err="1"/>
              <a:t>theme_minimal</a:t>
            </a:r>
            <a:r>
              <a:rPr lang="en-US" sz="1400" b="1" dirty="0"/>
              <a:t>()</a:t>
            </a:r>
            <a:r>
              <a:rPr lang="en-US" sz="1400" dirty="0"/>
              <a:t>  + </a:t>
            </a:r>
            <a:r>
              <a:rPr lang="en-US" sz="1400" dirty="0" err="1"/>
              <a:t>ggtitle</a:t>
            </a:r>
            <a:r>
              <a:rPr lang="en-US" sz="1400" dirty="0"/>
              <a:t>("</a:t>
            </a:r>
            <a:r>
              <a:rPr lang="en-US" sz="1400" dirty="0" err="1"/>
              <a:t>theme_minimal</a:t>
            </a:r>
            <a:r>
              <a:rPr lang="en-US" sz="1400" dirty="0"/>
              <a:t>()")</a:t>
            </a:r>
          </a:p>
          <a:p>
            <a:r>
              <a:rPr lang="en-US" sz="1400" dirty="0"/>
              <a:t>base + </a:t>
            </a:r>
            <a:r>
              <a:rPr lang="en-US" sz="1400" b="1" dirty="0" err="1"/>
              <a:t>theme_classic</a:t>
            </a:r>
            <a:r>
              <a:rPr lang="en-US" sz="1400" b="1" dirty="0"/>
              <a:t>() </a:t>
            </a:r>
            <a:r>
              <a:rPr lang="en-US" sz="1400" dirty="0"/>
              <a:t>+ </a:t>
            </a:r>
            <a:r>
              <a:rPr lang="en-US" sz="1400" dirty="0" err="1"/>
              <a:t>ggtitle</a:t>
            </a:r>
            <a:r>
              <a:rPr lang="en-US" sz="1400" dirty="0"/>
              <a:t>("</a:t>
            </a:r>
            <a:r>
              <a:rPr lang="en-US" sz="1400" dirty="0" err="1"/>
              <a:t>theme_classic</a:t>
            </a:r>
            <a:r>
              <a:rPr lang="en-US" sz="1400" dirty="0"/>
              <a:t>()")</a:t>
            </a:r>
          </a:p>
          <a:p>
            <a:r>
              <a:rPr lang="en-US" sz="1400" dirty="0"/>
              <a:t>base + </a:t>
            </a:r>
            <a:r>
              <a:rPr lang="en-US" sz="1400" b="1" dirty="0" err="1"/>
              <a:t>theme_void</a:t>
            </a:r>
            <a:r>
              <a:rPr lang="en-US" sz="1400" b="1" dirty="0"/>
              <a:t>()</a:t>
            </a:r>
            <a:r>
              <a:rPr lang="en-US" sz="1400" dirty="0"/>
              <a:t> + </a:t>
            </a:r>
            <a:r>
              <a:rPr lang="en-US" sz="1400" dirty="0" err="1"/>
              <a:t>ggtitle</a:t>
            </a:r>
            <a:r>
              <a:rPr lang="en-US" sz="1400" dirty="0"/>
              <a:t>("</a:t>
            </a:r>
            <a:r>
              <a:rPr lang="en-US" sz="1400" dirty="0" err="1"/>
              <a:t>theme_void</a:t>
            </a:r>
            <a:r>
              <a:rPr lang="en-US" sz="1400" dirty="0"/>
              <a:t>()")</a:t>
            </a:r>
          </a:p>
        </p:txBody>
      </p:sp>
      <p:pic>
        <p:nvPicPr>
          <p:cNvPr id="13" name="Picture 12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84048156-F704-9696-4A98-CCCE769C97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8978" y="2555805"/>
            <a:ext cx="3570372" cy="1838740"/>
          </a:xfrm>
          <a:prstGeom prst="rect">
            <a:avLst/>
          </a:prstGeom>
        </p:spPr>
      </p:pic>
      <p:pic>
        <p:nvPicPr>
          <p:cNvPr id="15" name="Picture 14" descr="A graph of a function&#10;&#10;Description automatically generated">
            <a:extLst>
              <a:ext uri="{FF2B5EF4-FFF2-40B4-BE49-F238E27FC236}">
                <a16:creationId xmlns:a16="http://schemas.microsoft.com/office/drawing/2014/main" id="{AF56A03D-BA52-CD3A-3D05-7D580641B0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9918" y="4361841"/>
            <a:ext cx="2675772" cy="1638911"/>
          </a:xfrm>
          <a:prstGeom prst="rect">
            <a:avLst/>
          </a:prstGeom>
        </p:spPr>
      </p:pic>
      <p:pic>
        <p:nvPicPr>
          <p:cNvPr id="11" name="Picture 10" descr="A graph of a function&#10;&#10;Description automatically generated with medium confidence">
            <a:extLst>
              <a:ext uri="{FF2B5EF4-FFF2-40B4-BE49-F238E27FC236}">
                <a16:creationId xmlns:a16="http://schemas.microsoft.com/office/drawing/2014/main" id="{5180A411-14F2-5141-9053-7DD1B21D06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9919" y="878022"/>
            <a:ext cx="3452594" cy="1838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4629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627BF-E122-EE94-9A18-323109CF4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Exercise 1 </a:t>
            </a:r>
            <a:r>
              <a:rPr lang="en-US" altLang="zh-CN" dirty="0"/>
              <a:t>(10 mins)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E1B5D5-7569-3334-FCC4-1D0994DADC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3580" y="2466924"/>
            <a:ext cx="4309661" cy="2220917"/>
          </a:xfrm>
        </p:spPr>
        <p:txBody>
          <a:bodyPr>
            <a:normAutofit lnSpcReduction="10000"/>
          </a:bodyPr>
          <a:lstStyle/>
          <a:p>
            <a:r>
              <a:rPr lang="en-US" sz="1350" dirty="0"/>
              <a:t>Improving the axes and legend labels</a:t>
            </a:r>
          </a:p>
          <a:p>
            <a:r>
              <a:rPr lang="en-US" sz="1350" dirty="0"/>
              <a:t>Adding a title for the plot</a:t>
            </a:r>
          </a:p>
          <a:p>
            <a:r>
              <a:rPr lang="en-US" sz="1350" dirty="0"/>
              <a:t>Tweaking the color scale to your favorite palette </a:t>
            </a:r>
          </a:p>
          <a:p>
            <a:r>
              <a:rPr lang="en-US" sz="1350" dirty="0"/>
              <a:t>The background should be white, not pale grey</a:t>
            </a:r>
          </a:p>
          <a:p>
            <a:r>
              <a:rPr lang="en-US" sz="1350" dirty="0"/>
              <a:t>Major gridlines should be a pale grey and minor gridlines should be removed</a:t>
            </a:r>
          </a:p>
          <a:p>
            <a:r>
              <a:rPr lang="en-US" sz="1350" dirty="0"/>
              <a:t>The plot title should be centered in 12pt bold text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7CBC21-BD0C-7C8B-2666-297B9945C7A1}"/>
              </a:ext>
            </a:extLst>
          </p:cNvPr>
          <p:cNvSpPr txBox="1"/>
          <p:nvPr/>
        </p:nvSpPr>
        <p:spPr>
          <a:xfrm>
            <a:off x="3209328" y="1506023"/>
            <a:ext cx="62980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>
                    <a:lumMod val="50000"/>
                    <a:lumOff val="50000"/>
                  </a:schemeClr>
                </a:solidFill>
              </a:rPr>
              <a:t>Improve the plot based on the following requirements </a:t>
            </a:r>
          </a:p>
        </p:txBody>
      </p:sp>
      <p:pic>
        <p:nvPicPr>
          <p:cNvPr id="5" name="Picture 4" descr="A graph showing different colored dots&#10;&#10;Description automatically generated">
            <a:extLst>
              <a:ext uri="{FF2B5EF4-FFF2-40B4-BE49-F238E27FC236}">
                <a16:creationId xmlns:a16="http://schemas.microsoft.com/office/drawing/2014/main" id="{A4AB155F-CE84-5EC3-6782-18A9F5A6E8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3919" y="2282258"/>
            <a:ext cx="4309661" cy="2662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1527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F93B9-DD12-C3F0-01C9-09E25557E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2650" y="1195788"/>
            <a:ext cx="7884414" cy="3049905"/>
          </a:xfrm>
        </p:spPr>
        <p:txBody>
          <a:bodyPr vert="horz" lIns="68580" tIns="34290" rIns="68580" bIns="34290" rtlCol="0" anchor="b">
            <a:normAutofit/>
          </a:bodyPr>
          <a:lstStyle/>
          <a:p>
            <a:r>
              <a:rPr lang="en-US" sz="4950" dirty="0"/>
              <a:t>Specialized Plot</a:t>
            </a:r>
          </a:p>
        </p:txBody>
      </p:sp>
    </p:spTree>
    <p:extLst>
      <p:ext uri="{BB962C8B-B14F-4D97-AF65-F5344CB8AC3E}">
        <p14:creationId xmlns:p14="http://schemas.microsoft.com/office/powerpoint/2010/main" val="38520060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EBD654-AFF6-D097-E47A-96C0344D60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9716" y="2218848"/>
            <a:ext cx="4609882" cy="2651886"/>
          </a:xfrm>
        </p:spPr>
        <p:txBody>
          <a:bodyPr anchor="t">
            <a:normAutofit fontScale="92500" lnSpcReduction="10000"/>
          </a:bodyPr>
          <a:lstStyle/>
          <a:p>
            <a:r>
              <a:rPr lang="en-US" sz="1500" dirty="0"/>
              <a:t>Correlation analysis</a:t>
            </a:r>
          </a:p>
          <a:p>
            <a:r>
              <a:rPr lang="en-US" sz="1500" dirty="0"/>
              <a:t>Feature importance in Machine Learning</a:t>
            </a:r>
          </a:p>
          <a:p>
            <a:r>
              <a:rPr lang="en-US" sz="1500" dirty="0"/>
              <a:t>Geospatial data</a:t>
            </a:r>
          </a:p>
          <a:p>
            <a:r>
              <a:rPr lang="en-US" sz="1500" dirty="0"/>
              <a:t>Gene expression data in biology</a:t>
            </a:r>
          </a:p>
          <a:p>
            <a:r>
              <a:rPr lang="en-US" sz="1500" dirty="0"/>
              <a:t>Resource utilization</a:t>
            </a:r>
          </a:p>
          <a:p>
            <a:r>
              <a:rPr lang="en-US" sz="1500" dirty="0"/>
              <a:t>Data quality checks</a:t>
            </a:r>
          </a:p>
          <a:p>
            <a:r>
              <a:rPr lang="en-US" sz="1500" dirty="0"/>
              <a:t>Comparing performance metrics</a:t>
            </a:r>
          </a:p>
          <a:p>
            <a:r>
              <a:rPr lang="en-US" sz="1500" dirty="0"/>
              <a:t>Cluster analysis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A8AD218-0520-DBE5-A8BB-770F2AD709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00572" y="1497678"/>
            <a:ext cx="4094226" cy="4094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8C32591-E422-6BE2-A59F-8A60619102D6}"/>
              </a:ext>
            </a:extLst>
          </p:cNvPr>
          <p:cNvSpPr txBox="1"/>
          <p:nvPr/>
        </p:nvSpPr>
        <p:spPr>
          <a:xfrm>
            <a:off x="4024793" y="653857"/>
            <a:ext cx="3835520" cy="843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68" indent="-257168">
              <a:spcAft>
                <a:spcPts val="450"/>
              </a:spcAft>
              <a:buAutoNum type="arabicPeriod"/>
            </a:pPr>
            <a:r>
              <a:rPr lang="en-US" sz="1350" b="1" dirty="0">
                <a:solidFill>
                  <a:schemeClr val="bg2">
                    <a:lumMod val="50000"/>
                    <a:lumOff val="50000"/>
                  </a:schemeClr>
                </a:solidFill>
              </a:rPr>
              <a:t>Base R: heatmap() Function</a:t>
            </a:r>
          </a:p>
          <a:p>
            <a:pPr marL="257168" indent="-257168">
              <a:spcAft>
                <a:spcPts val="450"/>
              </a:spcAft>
              <a:buAutoNum type="arabicPeriod"/>
            </a:pPr>
            <a:r>
              <a:rPr lang="en-US" sz="1350" b="1" dirty="0">
                <a:solidFill>
                  <a:schemeClr val="bg2">
                    <a:lumMod val="50000"/>
                    <a:lumOff val="50000"/>
                  </a:schemeClr>
                </a:solidFill>
              </a:rPr>
              <a:t>ggplot2 with </a:t>
            </a:r>
            <a:r>
              <a:rPr lang="en-US" sz="1350" b="1" dirty="0" err="1">
                <a:solidFill>
                  <a:schemeClr val="bg2">
                    <a:lumMod val="50000"/>
                    <a:lumOff val="50000"/>
                  </a:schemeClr>
                </a:solidFill>
              </a:rPr>
              <a:t>geom_tile</a:t>
            </a:r>
            <a:r>
              <a:rPr lang="en-US" sz="1350" b="1" dirty="0">
                <a:solidFill>
                  <a:schemeClr val="bg2">
                    <a:lumMod val="50000"/>
                    <a:lumOff val="50000"/>
                  </a:schemeClr>
                </a:solidFill>
              </a:rPr>
              <a:t>()</a:t>
            </a:r>
          </a:p>
          <a:p>
            <a:pPr marL="257168" indent="-257168">
              <a:spcAft>
                <a:spcPts val="450"/>
              </a:spcAft>
              <a:buAutoNum type="arabicPeriod"/>
            </a:pPr>
            <a:r>
              <a:rPr lang="en-US" sz="1350" b="1" dirty="0" err="1">
                <a:solidFill>
                  <a:schemeClr val="bg2">
                    <a:lumMod val="50000"/>
                    <a:lumOff val="50000"/>
                  </a:schemeClr>
                </a:solidFill>
              </a:rPr>
              <a:t>pheatmap</a:t>
            </a:r>
            <a:r>
              <a:rPr lang="en-US" sz="1350" b="1" dirty="0">
                <a:solidFill>
                  <a:schemeClr val="bg2">
                    <a:lumMod val="50000"/>
                    <a:lumOff val="50000"/>
                  </a:schemeClr>
                </a:solidFill>
              </a:rPr>
              <a:t> for Annotated Heatmaps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918370-14D6-9143-3D4E-8C42D50E2FF8}"/>
              </a:ext>
            </a:extLst>
          </p:cNvPr>
          <p:cNvSpPr txBox="1"/>
          <p:nvPr/>
        </p:nvSpPr>
        <p:spPr>
          <a:xfrm>
            <a:off x="1849561" y="5734243"/>
            <a:ext cx="683056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Useful materials: https://r-graph-</a:t>
            </a:r>
            <a:r>
              <a:rPr lang="en-US" sz="1350" dirty="0" err="1"/>
              <a:t>gallery.com</a:t>
            </a:r>
            <a:r>
              <a:rPr lang="en-US" sz="1350" dirty="0"/>
              <a:t>/215-the-heatmap-function.html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6FFA5EFF-CDE2-28EE-1692-16E1E50B1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Heatmap</a:t>
            </a:r>
          </a:p>
        </p:txBody>
      </p:sp>
    </p:spTree>
    <p:extLst>
      <p:ext uri="{BB962C8B-B14F-4D97-AF65-F5344CB8AC3E}">
        <p14:creationId xmlns:p14="http://schemas.microsoft.com/office/powerpoint/2010/main" val="37966103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52627DC-85D0-9385-EE83-D3296AD23854}"/>
              </a:ext>
            </a:extLst>
          </p:cNvPr>
          <p:cNvSpPr txBox="1"/>
          <p:nvPr/>
        </p:nvSpPr>
        <p:spPr>
          <a:xfrm>
            <a:off x="838200" y="2197988"/>
            <a:ext cx="4932280" cy="1231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indent="-342900">
              <a:spcBef>
                <a:spcPts val="1000"/>
              </a:spcBef>
              <a:buClr>
                <a:schemeClr val="dk1"/>
              </a:buClr>
              <a:buSzPts val="1800"/>
              <a:buChar char="•"/>
              <a:defRPr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914400" indent="-342900">
              <a:spcBef>
                <a:spcPts val="500"/>
              </a:spcBef>
              <a:buClr>
                <a:schemeClr val="dk1"/>
              </a:buClr>
              <a:buSzPts val="1800"/>
              <a:buChar char="•"/>
              <a:defRPr sz="24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1371600" indent="-342900">
              <a:spcBef>
                <a:spcPts val="500"/>
              </a:spcBef>
              <a:buClr>
                <a:schemeClr val="dk1"/>
              </a:buClr>
              <a:buSzPts val="1800"/>
              <a:buChar char="•"/>
              <a:defRPr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1828800" indent="-342900">
              <a:spcBef>
                <a:spcPts val="500"/>
              </a:spcBef>
              <a:buClr>
                <a:schemeClr val="dk1"/>
              </a:buClr>
              <a:buSzPts val="1800"/>
              <a:buChar char="•"/>
              <a:defRPr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2286000" indent="-342900">
              <a:spcBef>
                <a:spcPts val="500"/>
              </a:spcBef>
              <a:buClr>
                <a:schemeClr val="dk1"/>
              </a:buClr>
              <a:buSzPts val="1800"/>
              <a:buChar char="•"/>
              <a:defRPr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2743200" indent="-34290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Char char="•"/>
              <a:defRPr sz="1800">
                <a:solidFill>
                  <a:schemeClr val="dk1"/>
                </a:solidFill>
              </a:defRPr>
            </a:lvl6pPr>
            <a:lvl7pPr marL="3200400" indent="-34290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Char char="•"/>
              <a:defRPr sz="1800">
                <a:solidFill>
                  <a:schemeClr val="dk1"/>
                </a:solidFill>
              </a:defRPr>
            </a:lvl7pPr>
            <a:lvl8pPr marL="3657600" indent="-34290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Char char="•"/>
              <a:defRPr sz="1800">
                <a:solidFill>
                  <a:schemeClr val="dk1"/>
                </a:solidFill>
              </a:defRPr>
            </a:lvl8pPr>
            <a:lvl9pPr marL="4114800" indent="-34290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Char char="•"/>
              <a:defRPr sz="1800">
                <a:solidFill>
                  <a:schemeClr val="dk1"/>
                </a:solidFill>
              </a:defRPr>
            </a:lvl9pPr>
          </a:lstStyle>
          <a:p>
            <a:r>
              <a:rPr lang="en-US" sz="1800" dirty="0"/>
              <a:t>survival analysis</a:t>
            </a:r>
          </a:p>
          <a:p>
            <a:r>
              <a:rPr lang="en-US" sz="1800" dirty="0"/>
              <a:t>estimate the survival probability over time</a:t>
            </a:r>
          </a:p>
        </p:txBody>
      </p:sp>
      <p:pic>
        <p:nvPicPr>
          <p:cNvPr id="5" name="Picture 4" descr="A graph of a person and person&#10;&#10;Description automatically generated">
            <a:extLst>
              <a:ext uri="{FF2B5EF4-FFF2-40B4-BE49-F238E27FC236}">
                <a16:creationId xmlns:a16="http://schemas.microsoft.com/office/drawing/2014/main" id="{52F56055-A710-6251-15CE-6B1687F541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8285" y="1690688"/>
            <a:ext cx="4932281" cy="297169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41BD411-1E5B-1C2C-AF8D-ED286FE70D85}"/>
              </a:ext>
            </a:extLst>
          </p:cNvPr>
          <p:cNvSpPr txBox="1"/>
          <p:nvPr/>
        </p:nvSpPr>
        <p:spPr>
          <a:xfrm>
            <a:off x="1005876" y="4964774"/>
            <a:ext cx="9895114" cy="543242"/>
          </a:xfrm>
          <a:prstGeom prst="rect">
            <a:avLst/>
          </a:prstGeom>
        </p:spPr>
        <p:txBody>
          <a:bodyPr vert="horz" lIns="68580" tIns="34290" rIns="68580" bIns="34290" rtlCol="0" anchor="t">
            <a:normAutofit/>
          </a:bodyPr>
          <a:lstStyle/>
          <a:p>
            <a:pPr>
              <a:lnSpc>
                <a:spcPct val="90000"/>
              </a:lnSpc>
              <a:spcAft>
                <a:spcPts val="450"/>
              </a:spcAft>
            </a:pPr>
            <a:r>
              <a:rPr lang="en-US" sz="1600" b="1" dirty="0">
                <a:solidFill>
                  <a:schemeClr val="bg2">
                    <a:lumMod val="50000"/>
                    <a:lumOff val="50000"/>
                  </a:schemeClr>
                </a:solidFill>
              </a:rPr>
              <a:t>“</a:t>
            </a:r>
            <a:r>
              <a:rPr lang="en-US" sz="1600" b="1" dirty="0" err="1">
                <a:solidFill>
                  <a:schemeClr val="bg2">
                    <a:lumMod val="50000"/>
                    <a:lumOff val="50000"/>
                  </a:schemeClr>
                </a:solidFill>
              </a:rPr>
              <a:t>ggsurvplot</a:t>
            </a:r>
            <a:r>
              <a:rPr lang="en-US" sz="1600" b="1" dirty="0">
                <a:solidFill>
                  <a:schemeClr val="bg2">
                    <a:lumMod val="50000"/>
                    <a:lumOff val="50000"/>
                  </a:schemeClr>
                </a:solidFill>
              </a:rPr>
              <a:t>()” from </a:t>
            </a:r>
            <a:r>
              <a:rPr lang="en-US" sz="1600" b="1" dirty="0" err="1">
                <a:solidFill>
                  <a:schemeClr val="bg2">
                    <a:lumMod val="50000"/>
                    <a:lumOff val="50000"/>
                  </a:schemeClr>
                </a:solidFill>
              </a:rPr>
              <a:t>survminer</a:t>
            </a:r>
            <a:r>
              <a:rPr lang="en-US" sz="1600" b="1" dirty="0">
                <a:solidFill>
                  <a:schemeClr val="bg2">
                    <a:lumMod val="50000"/>
                    <a:lumOff val="50000"/>
                  </a:schemeClr>
                </a:solidFill>
              </a:rPr>
              <a:t> library is a useful function to generate KM Curve using ggplot2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78BE046-B103-26D9-5421-76B28DCCC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Kaplan-Meier curve</a:t>
            </a:r>
          </a:p>
        </p:txBody>
      </p:sp>
    </p:spTree>
    <p:extLst>
      <p:ext uri="{BB962C8B-B14F-4D97-AF65-F5344CB8AC3E}">
        <p14:creationId xmlns:p14="http://schemas.microsoft.com/office/powerpoint/2010/main" val="15458065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B0A628-76B1-9FE2-DC56-4B51C36F8C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4831" y="2205358"/>
            <a:ext cx="4022598" cy="1495785"/>
          </a:xfrm>
        </p:spPr>
        <p:txBody>
          <a:bodyPr anchor="t">
            <a:normAutofit/>
          </a:bodyPr>
          <a:lstStyle/>
          <a:p>
            <a:r>
              <a:rPr lang="en-US" sz="1800" dirty="0"/>
              <a:t>Used primarily in genome-wide association studies (GWAS) to visualize p-values across genomic positions.</a:t>
            </a:r>
          </a:p>
        </p:txBody>
      </p:sp>
      <p:pic>
        <p:nvPicPr>
          <p:cNvPr id="6" name="Picture 5" descr="A graph of a number of numbers and a line&#10;&#10;Description automatically generated with medium confidence">
            <a:extLst>
              <a:ext uri="{FF2B5EF4-FFF2-40B4-BE49-F238E27FC236}">
                <a16:creationId xmlns:a16="http://schemas.microsoft.com/office/drawing/2014/main" id="{37AE55FA-2241-871F-4BA0-54471DF98D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8731" y="1534887"/>
            <a:ext cx="6013907" cy="366848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D436709-7804-0B2A-DD89-DFB1F6F50D75}"/>
              </a:ext>
            </a:extLst>
          </p:cNvPr>
          <p:cNvSpPr txBox="1"/>
          <p:nvPr/>
        </p:nvSpPr>
        <p:spPr>
          <a:xfrm>
            <a:off x="984831" y="5323113"/>
            <a:ext cx="792784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450"/>
              </a:spcAft>
            </a:pPr>
            <a:r>
              <a:rPr lang="en-US" sz="1350" dirty="0"/>
              <a:t>Useful materials: https://r-graph-</a:t>
            </a:r>
            <a:r>
              <a:rPr lang="en-US" sz="1350" dirty="0" err="1"/>
              <a:t>gallery.com</a:t>
            </a:r>
            <a:r>
              <a:rPr lang="en-US" sz="1350" dirty="0"/>
              <a:t>/101_Manhattan_plot.html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A0B5FB3A-54D3-03FA-55D3-3C8D2B71A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Manhattan plot</a:t>
            </a:r>
          </a:p>
        </p:txBody>
      </p:sp>
    </p:spTree>
    <p:extLst>
      <p:ext uri="{BB962C8B-B14F-4D97-AF65-F5344CB8AC3E}">
        <p14:creationId xmlns:p14="http://schemas.microsoft.com/office/powerpoint/2010/main" val="117982775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A791DF-0F14-7A57-44C3-F85463B17A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71730" y="511962"/>
            <a:ext cx="4505706" cy="1447038"/>
          </a:xfrm>
        </p:spPr>
        <p:txBody>
          <a:bodyPr anchor="ctr">
            <a:normAutofit/>
          </a:bodyPr>
          <a:lstStyle/>
          <a:p>
            <a:r>
              <a:rPr lang="en-US" sz="1650" dirty="0"/>
              <a:t>A 2D density plot is a useful visualization to understand the distribution of data points over two continuous variables if you have a huge number of points.</a:t>
            </a:r>
          </a:p>
        </p:txBody>
      </p:sp>
      <p:pic>
        <p:nvPicPr>
          <p:cNvPr id="7" name="Picture 6" descr="A graph showing a plot of data&#10;&#10;Description automatically generated with medium confidence">
            <a:extLst>
              <a:ext uri="{FF2B5EF4-FFF2-40B4-BE49-F238E27FC236}">
                <a16:creationId xmlns:a16="http://schemas.microsoft.com/office/drawing/2014/main" id="{31E56ACD-DE48-9F73-B043-EEA57864E4C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7344"/>
          <a:stretch/>
        </p:blipFill>
        <p:spPr>
          <a:xfrm>
            <a:off x="5980400" y="2595844"/>
            <a:ext cx="4465096" cy="2585756"/>
          </a:xfrm>
          <a:prstGeom prst="rect">
            <a:avLst/>
          </a:prstGeom>
        </p:spPr>
      </p:pic>
      <p:pic>
        <p:nvPicPr>
          <p:cNvPr id="8" name="Picture 7" descr="A graph showing a plot of data&#10;&#10;Description automatically generated with medium confidence">
            <a:extLst>
              <a:ext uri="{FF2B5EF4-FFF2-40B4-BE49-F238E27FC236}">
                <a16:creationId xmlns:a16="http://schemas.microsoft.com/office/drawing/2014/main" id="{36B27208-7EB2-8279-DFC5-6F3B79BEADB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5452"/>
          <a:stretch/>
        </p:blipFill>
        <p:spPr>
          <a:xfrm>
            <a:off x="908602" y="2595844"/>
            <a:ext cx="4465098" cy="258575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9CCA3FA-0368-4D13-100C-2E5D0EEA348E}"/>
              </a:ext>
            </a:extLst>
          </p:cNvPr>
          <p:cNvSpPr txBox="1"/>
          <p:nvPr/>
        </p:nvSpPr>
        <p:spPr>
          <a:xfrm>
            <a:off x="6196584" y="2227311"/>
            <a:ext cx="273405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>
                <a:solidFill>
                  <a:schemeClr val="bg2">
                    <a:lumMod val="50000"/>
                    <a:lumOff val="50000"/>
                  </a:schemeClr>
                </a:solidFill>
              </a:rPr>
              <a:t>geom_bin2d()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41EC626-7CEB-7C79-4751-B824964B6628}"/>
              </a:ext>
            </a:extLst>
          </p:cNvPr>
          <p:cNvSpPr txBox="1"/>
          <p:nvPr/>
        </p:nvSpPr>
        <p:spPr>
          <a:xfrm>
            <a:off x="838200" y="5668403"/>
            <a:ext cx="627733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Useful materials: https://r-graph-</a:t>
            </a:r>
            <a:r>
              <a:rPr lang="en-US" sz="1350" dirty="0" err="1"/>
              <a:t>gallery.com</a:t>
            </a:r>
            <a:r>
              <a:rPr lang="en-US" sz="1350" dirty="0"/>
              <a:t>/2d-density-plot-with-ggplot2.html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A26ADAF-D5F4-174D-B7A9-0DC41A298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 density plot</a:t>
            </a:r>
          </a:p>
        </p:txBody>
      </p:sp>
    </p:spTree>
    <p:extLst>
      <p:ext uri="{BB962C8B-B14F-4D97-AF65-F5344CB8AC3E}">
        <p14:creationId xmlns:p14="http://schemas.microsoft.com/office/powerpoint/2010/main" val="173813995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DAC50F-5BBF-57B8-0E88-AE73C1E4FA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4490B-7948-13CC-5C18-00D8465332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2650" y="1195788"/>
            <a:ext cx="7884414" cy="3049905"/>
          </a:xfrm>
        </p:spPr>
        <p:txBody>
          <a:bodyPr vert="horz" lIns="68580" tIns="34290" rIns="68580" bIns="34290" rtlCol="0" anchor="b">
            <a:normAutofit/>
          </a:bodyPr>
          <a:lstStyle/>
          <a:p>
            <a:r>
              <a:rPr lang="en-US" sz="4950" dirty="0"/>
              <a:t>Interactive Plot</a:t>
            </a:r>
          </a:p>
        </p:txBody>
      </p:sp>
    </p:spTree>
    <p:extLst>
      <p:ext uri="{BB962C8B-B14F-4D97-AF65-F5344CB8AC3E}">
        <p14:creationId xmlns:p14="http://schemas.microsoft.com/office/powerpoint/2010/main" val="286116043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5D3A6-BEC8-419B-484F-D8B8460F08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0795" y="1348195"/>
            <a:ext cx="3614166" cy="1110996"/>
          </a:xfrm>
        </p:spPr>
        <p:txBody>
          <a:bodyPr anchor="b">
            <a:normAutofit/>
          </a:bodyPr>
          <a:lstStyle/>
          <a:p>
            <a:pPr algn="ctr"/>
            <a:r>
              <a:rPr lang="en-US" sz="4050" dirty="0"/>
              <a:t>?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E57C192-A8B8-F0DD-5294-ADFB85AD9C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4515" y="2656333"/>
            <a:ext cx="4326728" cy="1753362"/>
          </a:xfrm>
        </p:spPr>
        <p:txBody>
          <a:bodyPr anchor="t">
            <a:normAutofit lnSpcReduction="10000"/>
          </a:bodyPr>
          <a:lstStyle/>
          <a:p>
            <a:r>
              <a:rPr lang="en-US" sz="2400" dirty="0"/>
              <a:t>What can you observe from this plot? </a:t>
            </a:r>
          </a:p>
          <a:p>
            <a:r>
              <a:rPr lang="en-US" sz="2400" dirty="0"/>
              <a:t>Do you have any questions about this plot?</a:t>
            </a:r>
          </a:p>
        </p:txBody>
      </p:sp>
      <p:pic>
        <p:nvPicPr>
          <p:cNvPr id="5" name="Content Placeholder 4" descr="A graph showing a number of black dots&#10;&#10;Description automatically generated">
            <a:extLst>
              <a:ext uri="{FF2B5EF4-FFF2-40B4-BE49-F238E27FC236}">
                <a16:creationId xmlns:a16="http://schemas.microsoft.com/office/drawing/2014/main" id="{32CA0758-3AE7-8A28-38F3-3D3165F6DD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1243" y="1756813"/>
            <a:ext cx="5415988" cy="3344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8070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43875-FAF6-1BDB-8FF8-482D6705C9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buSzPts val="4400"/>
            </a:pPr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EF86FE-851B-BAE3-81AA-A020CBCBE3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43619" y="1479667"/>
            <a:ext cx="8304761" cy="4754879"/>
          </a:xfrm>
        </p:spPr>
        <p:txBody>
          <a:bodyPr vert="horz" lIns="91440" tIns="45720" rIns="91440" bIns="45720" rtlCol="0">
            <a:normAutofit fontScale="85000" lnSpcReduction="20000"/>
          </a:bodyPr>
          <a:lstStyle/>
          <a:p>
            <a:pPr>
              <a:spcAft>
                <a:spcPts val="750"/>
              </a:spcAft>
            </a:pPr>
            <a:r>
              <a:rPr lang="en-US" sz="2400" b="1" dirty="0">
                <a:ea typeface="SimSun" panose="02010600030101010101" pitchFamily="2" charset="-122"/>
              </a:rPr>
              <a:t>Brief Review of Basic Visualization in R</a:t>
            </a:r>
          </a:p>
          <a:p>
            <a:pPr lvl="1">
              <a:spcAft>
                <a:spcPts val="750"/>
              </a:spcAft>
            </a:pPr>
            <a:r>
              <a:rPr lang="en-US" sz="2000" dirty="0">
                <a:ea typeface="SimSun" panose="02010600030101010101" pitchFamily="2" charset="-122"/>
              </a:rPr>
              <a:t>Why use </a:t>
            </a:r>
            <a:r>
              <a:rPr lang="en-US" sz="2000" dirty="0" err="1">
                <a:ea typeface="SimSun" panose="02010600030101010101" pitchFamily="2" charset="-122"/>
              </a:rPr>
              <a:t>ggplot</a:t>
            </a:r>
            <a:r>
              <a:rPr lang="en-US" sz="2000" dirty="0">
                <a:ea typeface="SimSun" panose="02010600030101010101" pitchFamily="2" charset="-122"/>
              </a:rPr>
              <a:t> 2</a:t>
            </a:r>
          </a:p>
          <a:p>
            <a:pPr lvl="1">
              <a:spcAft>
                <a:spcPts val="750"/>
              </a:spcAft>
            </a:pPr>
            <a:r>
              <a:rPr lang="en-US" sz="2000" dirty="0">
                <a:ea typeface="SimSun" panose="02010600030101010101" pitchFamily="2" charset="-122"/>
              </a:rPr>
              <a:t>Structure of a ggplot2 command</a:t>
            </a:r>
          </a:p>
          <a:p>
            <a:pPr>
              <a:spcAft>
                <a:spcPts val="750"/>
              </a:spcAft>
            </a:pPr>
            <a:r>
              <a:rPr lang="en-US" sz="2400" b="1" dirty="0">
                <a:ea typeface="SimSun" panose="02010600030101010101" pitchFamily="2" charset="-122"/>
              </a:rPr>
              <a:t>Advanced Customization and Data Transformation</a:t>
            </a:r>
            <a:r>
              <a:rPr lang="en-US" sz="2400" b="1" dirty="0"/>
              <a:t> </a:t>
            </a:r>
          </a:p>
          <a:p>
            <a:pPr lvl="1">
              <a:spcAft>
                <a:spcPts val="750"/>
              </a:spcAft>
            </a:pPr>
            <a:r>
              <a:rPr lang="en-US" sz="2000" dirty="0"/>
              <a:t>Data transformations and faceting</a:t>
            </a:r>
          </a:p>
          <a:p>
            <a:pPr lvl="1">
              <a:spcAft>
                <a:spcPts val="750"/>
              </a:spcAft>
            </a:pPr>
            <a:r>
              <a:rPr lang="en-US" sz="2000" dirty="0"/>
              <a:t>Customizing ggplot2 plots</a:t>
            </a:r>
          </a:p>
          <a:p>
            <a:pPr lvl="1">
              <a:spcAft>
                <a:spcPts val="750"/>
              </a:spcAft>
            </a:pPr>
            <a:r>
              <a:rPr lang="en-US" sz="2000" dirty="0"/>
              <a:t>Exercise 1</a:t>
            </a:r>
          </a:p>
          <a:p>
            <a:pPr>
              <a:spcAft>
                <a:spcPts val="750"/>
              </a:spcAft>
            </a:pPr>
            <a:r>
              <a:rPr lang="en-US" sz="2400" b="1" dirty="0">
                <a:ea typeface="SimSun" panose="02010600030101010101" pitchFamily="2" charset="-122"/>
              </a:rPr>
              <a:t>Advanced Visualization Techniques </a:t>
            </a:r>
          </a:p>
          <a:p>
            <a:pPr lvl="1">
              <a:spcAft>
                <a:spcPts val="750"/>
              </a:spcAft>
            </a:pPr>
            <a:r>
              <a:rPr lang="en-US" sz="2000" dirty="0"/>
              <a:t>Specialized plots</a:t>
            </a:r>
          </a:p>
          <a:p>
            <a:pPr lvl="1">
              <a:spcAft>
                <a:spcPts val="750"/>
              </a:spcAft>
            </a:pPr>
            <a:r>
              <a:rPr lang="en-US" sz="2000" dirty="0"/>
              <a:t>Introduction to interactive and dynamic visualizations</a:t>
            </a:r>
          </a:p>
          <a:p>
            <a:pPr lvl="1">
              <a:spcAft>
                <a:spcPts val="750"/>
              </a:spcAft>
            </a:pPr>
            <a:r>
              <a:rPr lang="en-US" sz="2000" dirty="0"/>
              <a:t>Exercise 2</a:t>
            </a:r>
          </a:p>
        </p:txBody>
      </p:sp>
    </p:spTree>
    <p:extLst>
      <p:ext uri="{BB962C8B-B14F-4D97-AF65-F5344CB8AC3E}">
        <p14:creationId xmlns:p14="http://schemas.microsoft.com/office/powerpoint/2010/main" val="291151404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89FB763-F5C7-971E-10BC-67DBE72146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 the data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875D18C-0AB5-FB06-9356-13A88C873C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52651" y="1452229"/>
            <a:ext cx="8033003" cy="1447038"/>
          </a:xfrm>
        </p:spPr>
        <p:txBody>
          <a:bodyPr anchor="ctr">
            <a:normAutofit/>
          </a:bodyPr>
          <a:lstStyle/>
          <a:p>
            <a:r>
              <a:rPr lang="en-US" sz="1650" dirty="0"/>
              <a:t>Any variable could be used to further explain this plot?</a:t>
            </a:r>
          </a:p>
          <a:p>
            <a:r>
              <a:rPr lang="en-US" sz="1650" dirty="0"/>
              <a:t>Species/ Island?</a:t>
            </a:r>
          </a:p>
        </p:txBody>
      </p:sp>
      <p:pic>
        <p:nvPicPr>
          <p:cNvPr id="7" name="Picture 6" descr="A graph showing different colored dots&#10;&#10;Description automatically generated">
            <a:extLst>
              <a:ext uri="{FF2B5EF4-FFF2-40B4-BE49-F238E27FC236}">
                <a16:creationId xmlns:a16="http://schemas.microsoft.com/office/drawing/2014/main" id="{581CD937-1095-C271-4329-2C8B3C534C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5866" y="2272134"/>
            <a:ext cx="4337933" cy="2689517"/>
          </a:xfrm>
          <a:prstGeom prst="rect">
            <a:avLst/>
          </a:prstGeom>
        </p:spPr>
      </p:pic>
      <p:pic>
        <p:nvPicPr>
          <p:cNvPr id="8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7606B5F4-ACA0-CC06-1367-70599B7F0B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162" y="3395217"/>
            <a:ext cx="6192331" cy="119202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D119DDA-8258-E4BE-1C57-A14BDF4A9017}"/>
              </a:ext>
            </a:extLst>
          </p:cNvPr>
          <p:cNvSpPr txBox="1"/>
          <p:nvPr/>
        </p:nvSpPr>
        <p:spPr>
          <a:xfrm>
            <a:off x="2312586" y="5248014"/>
            <a:ext cx="75668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2">
                    <a:lumMod val="50000"/>
                    <a:lumOff val="50000"/>
                  </a:schemeClr>
                </a:solidFill>
              </a:rPr>
              <a:t>What if we are still interested in individual info?</a:t>
            </a:r>
          </a:p>
        </p:txBody>
      </p:sp>
    </p:spTree>
    <p:extLst>
      <p:ext uri="{BB962C8B-B14F-4D97-AF65-F5344CB8AC3E}">
        <p14:creationId xmlns:p14="http://schemas.microsoft.com/office/powerpoint/2010/main" val="3039232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9BF4C2A-BCF5-576F-8BE3-C59837B2A362}"/>
              </a:ext>
            </a:extLst>
          </p:cNvPr>
          <p:cNvSpPr txBox="1"/>
          <p:nvPr/>
        </p:nvSpPr>
        <p:spPr>
          <a:xfrm>
            <a:off x="1997202" y="2962656"/>
            <a:ext cx="2571750" cy="2558034"/>
          </a:xfrm>
          <a:prstGeom prst="rect">
            <a:avLst/>
          </a:prstGeom>
        </p:spPr>
        <p:txBody>
          <a:bodyPr vert="horz" lIns="68580" tIns="34290" rIns="68580" bIns="34290" rtlCol="0" anchor="t">
            <a:normAutofit/>
          </a:bodyPr>
          <a:lstStyle/>
          <a:p>
            <a:pPr indent="-171446">
              <a:lnSpc>
                <a:spcPct val="90000"/>
              </a:lnSpc>
              <a:spcAft>
                <a:spcPts val="450"/>
              </a:spcAft>
              <a:buFont typeface="Arial" panose="020B0604020202020204" pitchFamily="34" charset="0"/>
              <a:buChar char="•"/>
            </a:pPr>
            <a:endParaRPr lang="en-US" sz="1650" dirty="0"/>
          </a:p>
        </p:txBody>
      </p:sp>
      <p:pic>
        <p:nvPicPr>
          <p:cNvPr id="8" name="Picture 7" descr="A screen shot of a graph&#10;&#10;Description automatically generated">
            <a:extLst>
              <a:ext uri="{FF2B5EF4-FFF2-40B4-BE49-F238E27FC236}">
                <a16:creationId xmlns:a16="http://schemas.microsoft.com/office/drawing/2014/main" id="{8B1CB22C-84FC-4211-9E59-46378C868A3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161956" y="1594446"/>
            <a:ext cx="5868088" cy="363821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9137EF7-400C-22ED-4832-94B586A96870}"/>
              </a:ext>
            </a:extLst>
          </p:cNvPr>
          <p:cNvSpPr txBox="1"/>
          <p:nvPr/>
        </p:nvSpPr>
        <p:spPr>
          <a:xfrm>
            <a:off x="1017814" y="5411299"/>
            <a:ext cx="101563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2">
                    <a:lumMod val="50000"/>
                    <a:lumOff val="50000"/>
                  </a:schemeClr>
                </a:solidFill>
              </a:rPr>
              <a:t>What if we are interested in which island the penguin lives or any other information?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C6A190E-A4F3-3538-D473-CC92DB93DC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Try </a:t>
            </a:r>
            <a:r>
              <a:rPr lang="en-US" dirty="0" err="1"/>
              <a:t>ggplotly</a:t>
            </a:r>
            <a:r>
              <a:rPr lang="en-US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939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6F100CAD-AD4B-C85F-CD49-5E4EDB4F97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720" y="1918637"/>
            <a:ext cx="3863732" cy="3187579"/>
          </a:xfrm>
          <a:prstGeom prst="rect">
            <a:avLst/>
          </a:prstGeom>
        </p:spPr>
      </p:pic>
      <p:pic>
        <p:nvPicPr>
          <p:cNvPr id="5" name="Content Placeholder 4" descr="A graph showing different sizes of objects&#10;&#10;Description automatically generated with medium confidence">
            <a:extLst>
              <a:ext uri="{FF2B5EF4-FFF2-40B4-BE49-F238E27FC236}">
                <a16:creationId xmlns:a16="http://schemas.microsoft.com/office/drawing/2014/main" id="{0B6BEF39-9FC2-D37A-3FC6-EC8793CBBA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7505" y="1918637"/>
            <a:ext cx="5407175" cy="320375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894E748A-CEEA-15F3-1640-3BF854CA1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Customize tooltip</a:t>
            </a:r>
          </a:p>
        </p:txBody>
      </p:sp>
    </p:spTree>
    <p:extLst>
      <p:ext uri="{BB962C8B-B14F-4D97-AF65-F5344CB8AC3E}">
        <p14:creationId xmlns:p14="http://schemas.microsoft.com/office/powerpoint/2010/main" val="338132822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AC19E5F-F557-EC16-6865-644F241CF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advanced customization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3D65C8-FE31-EC11-9C87-9342443852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5797" y="2198779"/>
            <a:ext cx="3380260" cy="2743335"/>
          </a:xfrm>
        </p:spPr>
        <p:txBody>
          <a:bodyPr anchor="t">
            <a:normAutofit/>
          </a:bodyPr>
          <a:lstStyle/>
          <a:p>
            <a:r>
              <a:rPr lang="en-US" sz="1800" dirty="0"/>
              <a:t>Use </a:t>
            </a:r>
            <a:r>
              <a:rPr lang="en-US" sz="1800" b="1" dirty="0"/>
              <a:t>bold text </a:t>
            </a:r>
            <a:r>
              <a:rPr lang="en-US" sz="1800" dirty="0"/>
              <a:t>to make the tooltip more readable</a:t>
            </a:r>
          </a:p>
          <a:p>
            <a:r>
              <a:rPr lang="en-US" sz="1800" dirty="0"/>
              <a:t>Add a </a:t>
            </a:r>
            <a:r>
              <a:rPr lang="en-US" sz="1800" b="1" dirty="0"/>
              <a:t>title</a:t>
            </a:r>
            <a:r>
              <a:rPr lang="en-US" sz="1800" dirty="0"/>
              <a:t> to the tooltip</a:t>
            </a:r>
          </a:p>
          <a:p>
            <a:r>
              <a:rPr lang="en-US" sz="1800" dirty="0"/>
              <a:t>Change the </a:t>
            </a:r>
            <a:r>
              <a:rPr lang="en-US" sz="1800" b="1" dirty="0"/>
              <a:t>background</a:t>
            </a:r>
            <a:r>
              <a:rPr lang="en-US" sz="1800" dirty="0"/>
              <a:t> </a:t>
            </a:r>
            <a:r>
              <a:rPr lang="en-US" sz="1800" b="1" dirty="0"/>
              <a:t>color</a:t>
            </a:r>
            <a:r>
              <a:rPr lang="en-US" sz="1800" dirty="0"/>
              <a:t> of the tooltip to white</a:t>
            </a:r>
          </a:p>
          <a:p>
            <a:r>
              <a:rPr lang="en-US" sz="1800" dirty="0"/>
              <a:t>Change the </a:t>
            </a:r>
            <a:r>
              <a:rPr lang="en-US" sz="1800" b="1" dirty="0"/>
              <a:t>font color </a:t>
            </a:r>
            <a:r>
              <a:rPr lang="en-US" sz="1800" dirty="0"/>
              <a:t>of the tooltip to black</a:t>
            </a:r>
          </a:p>
        </p:txBody>
      </p:sp>
      <p:pic>
        <p:nvPicPr>
          <p:cNvPr id="8" name="Picture 7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5CBB5C99-1F77-1ECB-6B7C-744CCE5CB7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1544" y="1690689"/>
            <a:ext cx="4381571" cy="3599148"/>
          </a:xfrm>
          <a:prstGeom prst="rect">
            <a:avLst/>
          </a:prstGeom>
        </p:spPr>
      </p:pic>
      <p:pic>
        <p:nvPicPr>
          <p:cNvPr id="5" name="Picture 4" descr="A graph showing different colored dots&#10;&#10;Description automatically generated with medium confidence">
            <a:extLst>
              <a:ext uri="{FF2B5EF4-FFF2-40B4-BE49-F238E27FC236}">
                <a16:creationId xmlns:a16="http://schemas.microsoft.com/office/drawing/2014/main" id="{E0764DC2-6CC8-683A-23FD-13AE1B70D9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0017" y="1690690"/>
            <a:ext cx="6550142" cy="3880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467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6E6BC08-26DE-E426-79EE-29FA2F5DC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Animate your figure</a:t>
            </a:r>
          </a:p>
        </p:txBody>
      </p:sp>
      <p:sp>
        <p:nvSpPr>
          <p:cNvPr id="2054" name="Content Placeholder 2053">
            <a:extLst>
              <a:ext uri="{FF2B5EF4-FFF2-40B4-BE49-F238E27FC236}">
                <a16:creationId xmlns:a16="http://schemas.microsoft.com/office/drawing/2014/main" id="{DD118BB0-0C90-777F-0759-FD106EBA5C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9715" y="2822546"/>
            <a:ext cx="3447088" cy="824168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b="1" dirty="0"/>
              <a:t>Try </a:t>
            </a:r>
            <a:r>
              <a:rPr lang="en-US" b="1" dirty="0" err="1"/>
              <a:t>gganimate</a:t>
            </a:r>
            <a:r>
              <a:rPr lang="en-US" b="1" dirty="0"/>
              <a:t>!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8ECE9FA-601F-D607-3CC3-F25B40F849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50658" y="1579791"/>
            <a:ext cx="5541854" cy="3958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23ECB8E-8839-53AE-1DA1-E29C6D8778E2}"/>
              </a:ext>
            </a:extLst>
          </p:cNvPr>
          <p:cNvSpPr txBox="1"/>
          <p:nvPr/>
        </p:nvSpPr>
        <p:spPr>
          <a:xfrm>
            <a:off x="838200" y="5684520"/>
            <a:ext cx="4785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gganimate.com</a:t>
            </a:r>
            <a:r>
              <a:rPr lang="en-US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88337171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E8EB56-06F0-0842-58DE-55AC2AA566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4938" y="1268730"/>
            <a:ext cx="2700645" cy="4073652"/>
          </a:xfrm>
        </p:spPr>
        <p:txBody>
          <a:bodyPr>
            <a:normAutofit/>
          </a:bodyPr>
          <a:lstStyle/>
          <a:p>
            <a:r>
              <a:rPr lang="en-US" sz="4050" dirty="0"/>
              <a:t>R Shiny Dashboard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A8B86F-7C16-77B4-D456-25DC6C347B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68811" y="1392174"/>
            <a:ext cx="4668251" cy="4073652"/>
          </a:xfrm>
        </p:spPr>
        <p:txBody>
          <a:bodyPr anchor="ctr">
            <a:normAutofit fontScale="92500" lnSpcReduction="20000"/>
          </a:bodyPr>
          <a:lstStyle/>
          <a:p>
            <a:r>
              <a:rPr lang="en-US" sz="2000" dirty="0"/>
              <a:t>Shiny is an R package used to build </a:t>
            </a:r>
            <a:r>
              <a:rPr lang="en-US" sz="2000" b="1" dirty="0"/>
              <a:t>interactive web applications</a:t>
            </a:r>
            <a:r>
              <a:rPr lang="en-US" sz="2000" dirty="0"/>
              <a:t> directly from R</a:t>
            </a:r>
          </a:p>
          <a:p>
            <a:r>
              <a:rPr lang="en-US" sz="2000" dirty="0"/>
              <a:t>Common use cases: data visualization, dashboards, interactive reports, and real-time data processing.</a:t>
            </a:r>
          </a:p>
          <a:p>
            <a:r>
              <a:rPr lang="en-US" sz="2000" b="1" dirty="0"/>
              <a:t>Structure</a:t>
            </a:r>
            <a:r>
              <a:rPr lang="en-US" sz="2000" dirty="0"/>
              <a:t>: UI (User Interface) + server (backend logic)</a:t>
            </a:r>
          </a:p>
          <a:p>
            <a:r>
              <a:rPr lang="en-US" sz="2000" b="1" dirty="0"/>
              <a:t>UI design</a:t>
            </a:r>
            <a:r>
              <a:rPr lang="en-US" sz="2000" dirty="0"/>
              <a:t>: </a:t>
            </a:r>
            <a:r>
              <a:rPr lang="en-US" sz="2000" dirty="0" err="1"/>
              <a:t>fluidPage</a:t>
            </a:r>
            <a:r>
              <a:rPr lang="en-US" sz="2000" dirty="0"/>
              <a:t>(), </a:t>
            </a:r>
            <a:r>
              <a:rPr lang="en-US" sz="2000" dirty="0" err="1"/>
              <a:t>sidebarLayout</a:t>
            </a:r>
            <a:r>
              <a:rPr lang="en-US" sz="2000" dirty="0"/>
              <a:t>(), ……</a:t>
            </a:r>
          </a:p>
          <a:p>
            <a:r>
              <a:rPr lang="en-US" sz="2000" dirty="0"/>
              <a:t>Shiny is reactive, which means that inputs trigger changes in the outputs</a:t>
            </a:r>
          </a:p>
          <a:p>
            <a:endParaRPr lang="en-US" sz="1650" b="1" dirty="0"/>
          </a:p>
        </p:txBody>
      </p:sp>
    </p:spTree>
    <p:extLst>
      <p:ext uri="{BB962C8B-B14F-4D97-AF65-F5344CB8AC3E}">
        <p14:creationId xmlns:p14="http://schemas.microsoft.com/office/powerpoint/2010/main" val="316477272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9BAC90-479A-1DCE-5086-C6041D3EB8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93D4F-35D9-132D-4A08-E329E243B2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0570" y="1804086"/>
            <a:ext cx="8350859" cy="1820249"/>
          </a:xfrm>
        </p:spPr>
        <p:txBody>
          <a:bodyPr>
            <a:normAutofit fontScale="90000"/>
          </a:bodyPr>
          <a:lstStyle/>
          <a:p>
            <a:r>
              <a:rPr lang="en-US" dirty="0"/>
              <a:t>Let’s first see an example of R shiny dashboard to analyze Omics Data - </a:t>
            </a:r>
            <a:r>
              <a:rPr lang="en-US" dirty="0" err="1"/>
              <a:t>GraphBio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F3D057-36EA-57DF-296D-D70E585B0B74}"/>
              </a:ext>
            </a:extLst>
          </p:cNvPr>
          <p:cNvSpPr txBox="1"/>
          <p:nvPr/>
        </p:nvSpPr>
        <p:spPr>
          <a:xfrm>
            <a:off x="2456689" y="5053914"/>
            <a:ext cx="5653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http://www.graphbio1.com/en/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437880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BF5A89-71F0-D8F5-9203-F800B11A62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58467" y="2003841"/>
            <a:ext cx="5080381" cy="21946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/>
              <a:t>User interface (UI) </a:t>
            </a:r>
          </a:p>
          <a:p>
            <a:pPr marL="0" indent="0">
              <a:buNone/>
            </a:pPr>
            <a:r>
              <a:rPr lang="en-US" sz="1800" dirty="0"/>
              <a:t>[define visual elements]   </a:t>
            </a:r>
          </a:p>
          <a:p>
            <a:pPr marL="0" indent="0">
              <a:buNone/>
            </a:pPr>
            <a:r>
              <a:rPr lang="en-US" sz="2000" dirty="0"/>
              <a:t>+ </a:t>
            </a:r>
          </a:p>
          <a:p>
            <a:pPr marL="0" indent="0">
              <a:buNone/>
            </a:pPr>
            <a:r>
              <a:rPr lang="en-US" sz="2000" b="1" dirty="0"/>
              <a:t>Server</a:t>
            </a:r>
          </a:p>
          <a:p>
            <a:pPr marL="0" indent="0">
              <a:buNone/>
            </a:pPr>
            <a:r>
              <a:rPr lang="en-US" sz="1800" dirty="0"/>
              <a:t>[handle the reactive behavior and interactions]</a:t>
            </a:r>
          </a:p>
        </p:txBody>
      </p:sp>
      <p:pic>
        <p:nvPicPr>
          <p:cNvPr id="6" name="Picture 5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79D9226E-02B0-5D4E-10A9-FCFB0E5753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3153" y="1450051"/>
            <a:ext cx="3162162" cy="2915888"/>
          </a:xfrm>
          <a:prstGeom prst="rect">
            <a:avLst/>
          </a:prstGeom>
          <a:noFill/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52C099D3-B28C-A13D-DA73-BDA50D484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Skeleton of R Shiny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6497AD2-FBB5-1AAF-EDD2-7050FFA7D1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6573" y="4291767"/>
            <a:ext cx="6904550" cy="1866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660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8FB333-8CA3-49B6-9E66-78C6DEEF46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Layout options: Layout/Panel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7AC3E6-759F-3DBF-617E-C5836622B4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SidebarLayout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TabsetPanel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 descr="A white background with black text&#10;&#10;AI-generated content may be incorrect.">
            <a:extLst>
              <a:ext uri="{FF2B5EF4-FFF2-40B4-BE49-F238E27FC236}">
                <a16:creationId xmlns:a16="http://schemas.microsoft.com/office/drawing/2014/main" id="{FB0564AB-F326-1F66-B88B-A6389AC5B9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2259" y="2531701"/>
            <a:ext cx="5074265" cy="624525"/>
          </a:xfrm>
          <a:prstGeom prst="rect">
            <a:avLst/>
          </a:prstGeom>
        </p:spPr>
      </p:pic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7B54A05-0671-2132-8337-EF50E48116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2259" y="4260772"/>
            <a:ext cx="5074265" cy="1235183"/>
          </a:xfrm>
          <a:prstGeom prst="rect">
            <a:avLst/>
          </a:prstGeom>
        </p:spPr>
      </p:pic>
      <p:pic>
        <p:nvPicPr>
          <p:cNvPr id="11" name="Picture 10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0997DF40-4BB2-88E5-41CD-BF4CEEFC1E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4477" y="1825625"/>
            <a:ext cx="5326069" cy="389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43649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2E4C32-AAB7-6CF0-6CEB-8EB04A934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Placeholders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C51959-8B67-2817-06DF-B90FDF1A80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2040" y="1825625"/>
            <a:ext cx="4130040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400" dirty="0"/>
              <a:t>Define a placeholder for plots, tables, and text in the user interface and server side.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400" dirty="0"/>
          </a:p>
          <a:p>
            <a:r>
              <a:rPr lang="en-US" sz="2400" dirty="0"/>
              <a:t>Plot</a:t>
            </a:r>
          </a:p>
          <a:p>
            <a:r>
              <a:rPr lang="en-US" sz="2400" dirty="0"/>
              <a:t>Table</a:t>
            </a:r>
          </a:p>
          <a:p>
            <a:r>
              <a:rPr lang="en-US" sz="2400" dirty="0"/>
              <a:t>Text</a:t>
            </a:r>
          </a:p>
          <a:p>
            <a:endParaRPr lang="en-US" sz="2400" dirty="0"/>
          </a:p>
        </p:txBody>
      </p:sp>
      <p:pic>
        <p:nvPicPr>
          <p:cNvPr id="5" name="Picture 4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43EE179D-634A-0741-BD61-9424AE982C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964343"/>
            <a:ext cx="3701934" cy="4929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2552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7E345-9220-09D2-F51B-D472B65AE7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883747" cy="1325563"/>
          </a:xfrm>
        </p:spPr>
        <p:txBody>
          <a:bodyPr>
            <a:normAutofit/>
          </a:bodyPr>
          <a:lstStyle/>
          <a:p>
            <a:pPr>
              <a:buSzPts val="4400"/>
            </a:pPr>
            <a:r>
              <a:rPr lang="en-US" sz="3600" dirty="0"/>
              <a:t>Why Use ggplot2 Over Base R for Data Visualization?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5D35575-B176-9945-2DA6-DE5C2C3D9FF2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936171" y="1569391"/>
          <a:ext cx="9775371" cy="424053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536629">
                  <a:extLst>
                    <a:ext uri="{9D8B030D-6E8A-4147-A177-3AD203B41FA5}">
                      <a16:colId xmlns:a16="http://schemas.microsoft.com/office/drawing/2014/main" val="4010006632"/>
                    </a:ext>
                  </a:extLst>
                </a:gridCol>
                <a:gridCol w="3728962">
                  <a:extLst>
                    <a:ext uri="{9D8B030D-6E8A-4147-A177-3AD203B41FA5}">
                      <a16:colId xmlns:a16="http://schemas.microsoft.com/office/drawing/2014/main" val="3226411165"/>
                    </a:ext>
                  </a:extLst>
                </a:gridCol>
                <a:gridCol w="3509780">
                  <a:extLst>
                    <a:ext uri="{9D8B030D-6E8A-4147-A177-3AD203B41FA5}">
                      <a16:colId xmlns:a16="http://schemas.microsoft.com/office/drawing/2014/main" val="2811167252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r>
                        <a:rPr lang="en-US" sz="1400" b="0" i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Feature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b="0" i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ggplot2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b="0" i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Base R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511381146"/>
                  </a:ext>
                </a:extLst>
              </a:tr>
              <a:tr h="720090">
                <a:tc>
                  <a:txBody>
                    <a:bodyPr/>
                    <a:lstStyle/>
                    <a:p>
                      <a:r>
                        <a:rPr lang="en-US" sz="1400" b="0" i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Design Framework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b="0" i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Based on Grammar of Graphics, enabling </a:t>
                      </a:r>
                      <a:r>
                        <a:rPr lang="en-US" sz="1400" b="1" i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layered</a:t>
                      </a:r>
                      <a:r>
                        <a:rPr lang="en-US" sz="1400" b="0" i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construction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b="0" i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Procedural approach, </a:t>
                      </a:r>
                      <a:r>
                        <a:rPr lang="en-US" sz="1400" b="1" i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harder</a:t>
                      </a:r>
                      <a:r>
                        <a:rPr lang="en-US" sz="1400" b="0" i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to modify and extend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694243848"/>
                  </a:ext>
                </a:extLst>
              </a:tr>
              <a:tr h="720090">
                <a:tc>
                  <a:txBody>
                    <a:bodyPr/>
                    <a:lstStyle/>
                    <a:p>
                      <a:r>
                        <a:rPr lang="en-US" sz="1400" b="0" i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Customization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b="0" i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Themes and formatting (theme_*) for professional aesthetics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b="0" i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Requires </a:t>
                      </a:r>
                      <a:r>
                        <a:rPr lang="en-US" sz="1400" b="1" i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manual</a:t>
                      </a:r>
                      <a:r>
                        <a:rPr lang="en-US" sz="1400" b="0" i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adjustments using par() or axis()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513591382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r>
                        <a:rPr lang="en-US" sz="1400" b="0" i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Faceting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b="1" i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Built-in</a:t>
                      </a:r>
                      <a:r>
                        <a:rPr lang="en-US" sz="1400" b="0" i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with </a:t>
                      </a:r>
                      <a:r>
                        <a:rPr lang="en-US" sz="1400" b="0" i="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facet_wrap</a:t>
                      </a:r>
                      <a:r>
                        <a:rPr lang="en-US" sz="1400" b="0" i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() and </a:t>
                      </a:r>
                      <a:r>
                        <a:rPr lang="en-US" sz="1400" b="0" i="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facet_grid</a:t>
                      </a:r>
                      <a:r>
                        <a:rPr lang="en-US" sz="1400" b="0" i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()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b="0" i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Requires </a:t>
                      </a:r>
                      <a:r>
                        <a:rPr lang="en-US" sz="1400" b="1" i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manual</a:t>
                      </a:r>
                      <a:r>
                        <a:rPr lang="en-US" sz="1400" b="0" i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layout setup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538135227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r>
                        <a:rPr lang="en-US" sz="1400" b="0" i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Syntax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b="0" i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Consistent and modular, </a:t>
                      </a:r>
                      <a:r>
                        <a:rPr lang="en-US" sz="1400" b="1" i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easy</a:t>
                      </a:r>
                      <a:r>
                        <a:rPr lang="en-US" sz="1400" b="0" i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to learn and maintain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b="1" i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Fragmented</a:t>
                      </a:r>
                      <a:r>
                        <a:rPr lang="en-US" sz="1400" b="0" i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and less intuitive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097978101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r>
                        <a:rPr lang="en-US" sz="1400" b="0" i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Data Transformations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b="1" i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Directly</a:t>
                      </a:r>
                      <a:r>
                        <a:rPr lang="en-US" sz="1400" b="0" i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supports scaling and slicing in plots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b="1" i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Preprocessing required </a:t>
                      </a:r>
                      <a:r>
                        <a:rPr lang="en-US" sz="1400" b="0" i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before visualization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207960109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r>
                        <a:rPr lang="en-US" sz="1400" b="0" i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Multi-layered Plots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b="1" i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Allows layering </a:t>
                      </a:r>
                      <a:r>
                        <a:rPr lang="en-US" sz="1400" b="0" i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of multiple plot types and elements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b="1" i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Complex</a:t>
                      </a:r>
                      <a:r>
                        <a:rPr lang="en-US" sz="1400" b="0" i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to achieve with overlays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625692688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r>
                        <a:rPr lang="en-US" sz="1400" b="0" i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Interactivity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b="1" i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Seamless integration </a:t>
                      </a:r>
                      <a:r>
                        <a:rPr lang="en-US" sz="1400" b="0" i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with interactive packages like </a:t>
                      </a:r>
                      <a:r>
                        <a:rPr lang="en-US" sz="1400" b="0" i="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plotly</a:t>
                      </a:r>
                      <a:endParaRPr lang="en-US" sz="1400" b="0" i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b="0" i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Requires </a:t>
                      </a:r>
                      <a:r>
                        <a:rPr lang="en-US" sz="1400" b="1" i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external packages </a:t>
                      </a:r>
                      <a:r>
                        <a:rPr lang="en-US" sz="1400" b="0" i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with complex workflows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389635172"/>
                  </a:ext>
                </a:extLst>
              </a:tr>
            </a:tbl>
          </a:graphicData>
        </a:graphic>
      </p:graphicFrame>
      <p:sp>
        <p:nvSpPr>
          <p:cNvPr id="3" name="Cloud Callout 2">
            <a:extLst>
              <a:ext uri="{FF2B5EF4-FFF2-40B4-BE49-F238E27FC236}">
                <a16:creationId xmlns:a16="http://schemas.microsoft.com/office/drawing/2014/main" id="{607FB292-2B0A-7084-DDDE-C4D954FF7CEC}"/>
              </a:ext>
            </a:extLst>
          </p:cNvPr>
          <p:cNvSpPr/>
          <p:nvPr/>
        </p:nvSpPr>
        <p:spPr>
          <a:xfrm>
            <a:off x="4623458" y="326491"/>
            <a:ext cx="2766953" cy="1000536"/>
          </a:xfrm>
          <a:prstGeom prst="cloudCallout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With better aesthetic and higher efficiency</a:t>
            </a:r>
          </a:p>
        </p:txBody>
      </p:sp>
    </p:spTree>
    <p:extLst>
      <p:ext uri="{BB962C8B-B14F-4D97-AF65-F5344CB8AC3E}">
        <p14:creationId xmlns:p14="http://schemas.microsoft.com/office/powerpoint/2010/main" val="3744309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BE56C-5512-CE29-373C-F9EFB1E41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 Widgets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F34F1A-7E9D-18E6-3217-C96BC150C7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52650" y="1601052"/>
            <a:ext cx="7886700" cy="4003733"/>
          </a:xfrm>
        </p:spPr>
        <p:txBody>
          <a:bodyPr>
            <a:normAutofit fontScale="92500" lnSpcReduction="10000"/>
          </a:bodyPr>
          <a:lstStyle/>
          <a:p>
            <a:r>
              <a:rPr lang="en-US" sz="2000" dirty="0"/>
              <a:t>Allow users to </a:t>
            </a:r>
            <a:r>
              <a:rPr lang="en-US" sz="2000" b="1" dirty="0"/>
              <a:t>interact</a:t>
            </a:r>
            <a:r>
              <a:rPr lang="en-US" sz="2000" dirty="0"/>
              <a:t> with the app</a:t>
            </a:r>
          </a:p>
          <a:p>
            <a:endParaRPr lang="en-US" sz="2000" dirty="0"/>
          </a:p>
          <a:p>
            <a:r>
              <a:rPr lang="en-US" sz="2000" dirty="0"/>
              <a:t>Text box</a:t>
            </a:r>
          </a:p>
          <a:p>
            <a:r>
              <a:rPr lang="en-US" sz="2000" dirty="0"/>
              <a:t>Numeric input</a:t>
            </a:r>
          </a:p>
          <a:p>
            <a:r>
              <a:rPr lang="en-US" sz="2000" dirty="0"/>
              <a:t>Slider</a:t>
            </a:r>
          </a:p>
          <a:p>
            <a:r>
              <a:rPr lang="en-US" sz="2000" dirty="0"/>
              <a:t>Range selector</a:t>
            </a:r>
          </a:p>
          <a:p>
            <a:r>
              <a:rPr lang="en-US" sz="2000" dirty="0"/>
              <a:t>Radio button</a:t>
            </a:r>
          </a:p>
          <a:p>
            <a:r>
              <a:rPr lang="en-US" sz="2000" dirty="0"/>
              <a:t>Dropdown menu (single selection/multiple selections)</a:t>
            </a:r>
          </a:p>
          <a:p>
            <a:r>
              <a:rPr lang="en-US" sz="2000" dirty="0"/>
              <a:t>Checkbox</a:t>
            </a:r>
          </a:p>
          <a:p>
            <a:r>
              <a:rPr lang="en-US" sz="2000" dirty="0"/>
              <a:t>……</a:t>
            </a:r>
          </a:p>
        </p:txBody>
      </p:sp>
      <p:pic>
        <p:nvPicPr>
          <p:cNvPr id="5" name="Picture 4" descr="A screenshot of a phone&#10;&#10;AI-generated content may be incorrect.">
            <a:extLst>
              <a:ext uri="{FF2B5EF4-FFF2-40B4-BE49-F238E27FC236}">
                <a16:creationId xmlns:a16="http://schemas.microsoft.com/office/drawing/2014/main" id="{78E23F40-A136-0B33-344C-AEB6F5E24D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8528" y="1139118"/>
            <a:ext cx="1765300" cy="4927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6478345-35C5-46B5-C423-6872712FB871}"/>
              </a:ext>
            </a:extLst>
          </p:cNvPr>
          <p:cNvSpPr txBox="1"/>
          <p:nvPr/>
        </p:nvSpPr>
        <p:spPr>
          <a:xfrm>
            <a:off x="1842655" y="5763491"/>
            <a:ext cx="5860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More widgets: </a:t>
            </a:r>
            <a:r>
              <a:rPr lang="en-US" dirty="0">
                <a:hlinkClick r:id="rId4"/>
              </a:rPr>
              <a:t>https://shiny.posit.co/r/gallery/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682518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5A560-9CDA-F4D0-A4FE-EC2C02FBDF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2486" y="1699024"/>
            <a:ext cx="3017520" cy="2403101"/>
          </a:xfrm>
        </p:spPr>
        <p:txBody>
          <a:bodyPr vert="horz" lIns="68580" tIns="34290" rIns="68580" bIns="34290" rtlCol="0" anchor="b">
            <a:normAutofit/>
          </a:bodyPr>
          <a:lstStyle/>
          <a:p>
            <a:r>
              <a:rPr lang="en-US" sz="3600" dirty="0"/>
              <a:t>Let’s work on a simple R shiny demo!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D74E71E6-CF45-7ECB-967E-A9BC0901E3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2457" y="1812595"/>
            <a:ext cx="5134772" cy="3119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50181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79603-A118-B8B6-CC67-ED3D20A3B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to arrange shiny in multiple pages</a:t>
            </a:r>
            <a:endParaRPr lang="en-US" dirty="0"/>
          </a:p>
        </p:txBody>
      </p:sp>
      <p:pic>
        <p:nvPicPr>
          <p:cNvPr id="5" name="Picture 4" descr="A blue and white rectangular box with black text&#10;&#10;AI-generated content may be incorrect.">
            <a:extLst>
              <a:ext uri="{FF2B5EF4-FFF2-40B4-BE49-F238E27FC236}">
                <a16:creationId xmlns:a16="http://schemas.microsoft.com/office/drawing/2014/main" id="{5529A1E5-E368-CDB6-2AA8-38D5CC4F8D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2650" y="1817130"/>
            <a:ext cx="5778500" cy="1320800"/>
          </a:xfrm>
          <a:prstGeom prst="rect">
            <a:avLst/>
          </a:prstGeom>
        </p:spPr>
      </p:pic>
      <p:pic>
        <p:nvPicPr>
          <p:cNvPr id="7" name="Picture 6" descr="A blue and white page with black text&#10;&#10;AI-generated content may be incorrect.">
            <a:extLst>
              <a:ext uri="{FF2B5EF4-FFF2-40B4-BE49-F238E27FC236}">
                <a16:creationId xmlns:a16="http://schemas.microsoft.com/office/drawing/2014/main" id="{FB311F8E-E0CC-A37E-6253-4783DC9099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4050" y="2851150"/>
            <a:ext cx="5803900" cy="1155700"/>
          </a:xfrm>
          <a:prstGeom prst="rect">
            <a:avLst/>
          </a:prstGeom>
        </p:spPr>
      </p:pic>
      <p:pic>
        <p:nvPicPr>
          <p:cNvPr id="9" name="Picture 8" descr="A blue and white box with black text&#10;&#10;AI-generated content may be incorrect.">
            <a:extLst>
              <a:ext uri="{FF2B5EF4-FFF2-40B4-BE49-F238E27FC236}">
                <a16:creationId xmlns:a16="http://schemas.microsoft.com/office/drawing/2014/main" id="{1D2D4297-117E-2E29-9119-E19DC01727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0850" y="3872470"/>
            <a:ext cx="5778500" cy="1168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92EA72D-7081-5B45-D316-0512BE0C9137}"/>
              </a:ext>
            </a:extLst>
          </p:cNvPr>
          <p:cNvSpPr txBox="1"/>
          <p:nvPr/>
        </p:nvSpPr>
        <p:spPr>
          <a:xfrm>
            <a:off x="1164771" y="5167311"/>
            <a:ext cx="9938657" cy="5442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Aft>
                <a:spcPts val="450"/>
              </a:spcAft>
            </a:pPr>
            <a:r>
              <a:rPr lang="en-US" b="1" dirty="0">
                <a:solidFill>
                  <a:schemeClr val="bg2">
                    <a:lumMod val="50000"/>
                    <a:lumOff val="50000"/>
                  </a:schemeClr>
                </a:solidFill>
              </a:rPr>
              <a:t>Use </a:t>
            </a:r>
            <a:r>
              <a:rPr lang="en-US" b="1" dirty="0" err="1">
                <a:solidFill>
                  <a:srgbClr val="FF0000"/>
                </a:solidFill>
              </a:rPr>
              <a:t>dashboardPage</a:t>
            </a:r>
            <a:r>
              <a:rPr lang="en-US" b="1" dirty="0">
                <a:solidFill>
                  <a:srgbClr val="FF0000"/>
                </a:solidFill>
              </a:rPr>
              <a:t>() </a:t>
            </a:r>
            <a:r>
              <a:rPr lang="en-US" b="1" dirty="0">
                <a:solidFill>
                  <a:schemeClr val="bg2">
                    <a:lumMod val="50000"/>
                    <a:lumOff val="50000"/>
                  </a:schemeClr>
                </a:solidFill>
              </a:rPr>
              <a:t>from </a:t>
            </a:r>
            <a:r>
              <a:rPr lang="en-US" b="1" dirty="0" err="1">
                <a:solidFill>
                  <a:schemeClr val="bg2">
                    <a:lumMod val="50000"/>
                    <a:lumOff val="50000"/>
                  </a:schemeClr>
                </a:solidFill>
              </a:rPr>
              <a:t>shinydashboard</a:t>
            </a:r>
            <a:r>
              <a:rPr lang="en-US" b="1" dirty="0">
                <a:solidFill>
                  <a:schemeClr val="bg2">
                    <a:lumMod val="50000"/>
                    <a:lumOff val="50000"/>
                  </a:schemeClr>
                </a:solidFill>
              </a:rPr>
              <a:t> package in UI!</a:t>
            </a:r>
            <a:r>
              <a:rPr lang="zh-CN" altLang="en-US" b="1" dirty="0">
                <a:solidFill>
                  <a:schemeClr val="bg2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zh-CN" b="1" dirty="0">
                <a:solidFill>
                  <a:schemeClr val="bg2">
                    <a:lumMod val="50000"/>
                    <a:lumOff val="50000"/>
                  </a:schemeClr>
                </a:solidFill>
              </a:rPr>
              <a:t>Another choice: </a:t>
            </a:r>
            <a:r>
              <a:rPr lang="en-US" b="1" dirty="0" err="1">
                <a:solidFill>
                  <a:schemeClr val="bg2">
                    <a:lumMod val="50000"/>
                    <a:lumOff val="50000"/>
                  </a:schemeClr>
                </a:solidFill>
              </a:rPr>
              <a:t>navbarPage</a:t>
            </a:r>
            <a:r>
              <a:rPr lang="en-US" b="1" dirty="0">
                <a:solidFill>
                  <a:schemeClr val="bg2">
                    <a:lumMod val="50000"/>
                    <a:lumOff val="50000"/>
                  </a:schemeClr>
                </a:solidFill>
              </a:rPr>
              <a:t>()</a:t>
            </a:r>
          </a:p>
          <a:p>
            <a:pPr>
              <a:lnSpc>
                <a:spcPct val="90000"/>
              </a:lnSpc>
              <a:spcAft>
                <a:spcPts val="450"/>
              </a:spcAft>
            </a:pPr>
            <a:r>
              <a:rPr lang="en-US" b="1" dirty="0">
                <a:solidFill>
                  <a:schemeClr val="bg2">
                    <a:lumMod val="50000"/>
                    <a:lumOff val="50000"/>
                  </a:schemeClr>
                </a:solidFill>
              </a:rPr>
              <a:t>Check “3_ShinyDemo.R” to see how to combine “1_ShinyDemo.R” and “2_ShinyDemo.R” into one Shiny app.</a:t>
            </a:r>
          </a:p>
        </p:txBody>
      </p:sp>
    </p:spTree>
    <p:extLst>
      <p:ext uri="{BB962C8B-B14F-4D97-AF65-F5344CB8AC3E}">
        <p14:creationId xmlns:p14="http://schemas.microsoft.com/office/powerpoint/2010/main" val="315894452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8FFD7B-FB8A-AA24-ED2A-0BBD2A655E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2474224"/>
            <a:ext cx="10515600" cy="1500187"/>
          </a:xfrm>
        </p:spPr>
        <p:txBody>
          <a:bodyPr>
            <a:normAutofit fontScale="92500" lnSpcReduction="10000"/>
          </a:bodyPr>
          <a:lstStyle/>
          <a:p>
            <a:r>
              <a:rPr lang="en-US" sz="3200" dirty="0">
                <a:solidFill>
                  <a:schemeClr val="tx1"/>
                </a:solidFill>
              </a:rPr>
              <a:t>Please select one of the example plots and use </a:t>
            </a:r>
            <a:r>
              <a:rPr lang="en-US" sz="3200" dirty="0" err="1">
                <a:solidFill>
                  <a:schemeClr val="tx1"/>
                </a:solidFill>
              </a:rPr>
              <a:t>ggplotly</a:t>
            </a:r>
            <a:r>
              <a:rPr lang="en-US" sz="3200" dirty="0">
                <a:solidFill>
                  <a:schemeClr val="tx1"/>
                </a:solidFill>
              </a:rPr>
              <a:t> to make it interactive. If you have time, try to create your own R shiny dashboard!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D18B07D-9519-E8BF-B5C1-FED86EDF9646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Helvetica Neue Light"/>
              <a:buNone/>
              <a:defRPr sz="60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Exercise 2 </a:t>
            </a:r>
            <a:r>
              <a:rPr lang="en-US" altLang="zh-CN" dirty="0"/>
              <a:t>(15 mins)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034934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35E225-CF24-3C4A-88F0-7CD1549DA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Friends don’t let friends make bad graphs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226879-E7F3-5077-840C-4155A6436D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38350" y="1572836"/>
            <a:ext cx="7886700" cy="1859716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/>
              <a:t>Don’t make violin plots for small sample sizes</a:t>
            </a:r>
          </a:p>
          <a:p>
            <a:r>
              <a:rPr lang="en-US" sz="2400" dirty="0"/>
              <a:t>Don’t make heatmap without checking outliers</a:t>
            </a:r>
          </a:p>
          <a:p>
            <a:r>
              <a:rPr lang="en-US" sz="2400" dirty="0"/>
              <a:t>Don’t use red/green and rainbow color scales</a:t>
            </a:r>
          </a:p>
          <a:p>
            <a:r>
              <a:rPr lang="en-US" sz="2400" dirty="0"/>
              <a:t>……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FFD6272-8327-461E-B5AD-BA2C9BBBEE61}"/>
              </a:ext>
            </a:extLst>
          </p:cNvPr>
          <p:cNvSpPr txBox="1"/>
          <p:nvPr/>
        </p:nvSpPr>
        <p:spPr>
          <a:xfrm>
            <a:off x="1866900" y="5721249"/>
            <a:ext cx="434340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hlinkClick r:id="rId3"/>
              </a:rPr>
              <a:t>https://github.com/cxli233/FriendsDontLetFriends</a:t>
            </a:r>
            <a:endParaRPr lang="en-US" sz="1350" dirty="0"/>
          </a:p>
          <a:p>
            <a:endParaRPr lang="en-US" sz="1350" dirty="0"/>
          </a:p>
        </p:txBody>
      </p:sp>
      <p:pic>
        <p:nvPicPr>
          <p:cNvPr id="11268" name="Picture 4" descr="Beware of Violin Plots for Small Sample Sizes">
            <a:extLst>
              <a:ext uri="{FF2B5EF4-FFF2-40B4-BE49-F238E27FC236}">
                <a16:creationId xmlns:a16="http://schemas.microsoft.com/office/drawing/2014/main" id="{424FCEB2-DF40-63B0-4196-078636355E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343" y="3682907"/>
            <a:ext cx="3581010" cy="1790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utoShape 2" descr="Did you check outliers">
            <a:extLst>
              <a:ext uri="{FF2B5EF4-FFF2-40B4-BE49-F238E27FC236}">
                <a16:creationId xmlns:a16="http://schemas.microsoft.com/office/drawing/2014/main" id="{AE5EF206-CF99-4046-1AF0-EE6EC5AC79C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81700" y="3314700"/>
            <a:ext cx="2286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A53DA3FB-0FB3-C69E-E0C2-39B535141E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22762" y="3622299"/>
            <a:ext cx="3262551" cy="2039094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3359F374-0780-79BA-C81A-7C4F522F9C0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 l="12862" r="12424"/>
          <a:stretch/>
        </p:blipFill>
        <p:spPr>
          <a:xfrm>
            <a:off x="7895693" y="2898399"/>
            <a:ext cx="3458107" cy="3239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92977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1B466B-0FAB-6707-8CA9-B1D2A747A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Useful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A19B4F-BCCA-D246-6C68-987B663602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8429"/>
            <a:ext cx="4950278" cy="4351338"/>
          </a:xfrm>
        </p:spPr>
        <p:txBody>
          <a:bodyPr>
            <a:noAutofit/>
          </a:bodyPr>
          <a:lstStyle/>
          <a:p>
            <a:r>
              <a:rPr lang="en-US" sz="1800" dirty="0">
                <a:solidFill>
                  <a:srgbClr val="373A3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ggplot2: </a:t>
            </a:r>
          </a:p>
          <a:p>
            <a:pPr lvl="1"/>
            <a:r>
              <a:rPr lang="en-US" sz="1800" dirty="0">
                <a:solidFill>
                  <a:srgbClr val="373A3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Elegant Graphics for Data Analysis (3e) </a:t>
            </a:r>
            <a:r>
              <a:rPr lang="en-US" sz="1800" dirty="0">
                <a:solidFill>
                  <a:srgbClr val="373A3C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https://ggplot2-book.org/</a:t>
            </a:r>
            <a:endParaRPr lang="en-US" sz="1800" dirty="0">
              <a:solidFill>
                <a:srgbClr val="373A3C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-US" sz="1800" dirty="0">
                <a:solidFill>
                  <a:srgbClr val="373A3C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https://ggplot2.tidyverse.org/reference/</a:t>
            </a:r>
            <a:endParaRPr lang="en-US" sz="1800" dirty="0">
              <a:solidFill>
                <a:srgbClr val="373A3C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endParaRPr lang="en-US" sz="1800" dirty="0">
              <a:latin typeface="Calibri" panose="020F0502020204030204" pitchFamily="34" charset="0"/>
              <a:cs typeface="Calibri" panose="020F0502020204030204" pitchFamily="34" charset="0"/>
              <a:hlinkClick r:id="rId5"/>
            </a:endParaRPr>
          </a:p>
          <a:p>
            <a:pPr marL="228600" lvl="1">
              <a:spcBef>
                <a:spcPts val="1000"/>
              </a:spcBef>
            </a:pPr>
            <a:r>
              <a:rPr lang="en-US" sz="1800" dirty="0">
                <a:solidFill>
                  <a:srgbClr val="373A3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More about data visualization in R (including code, very useful!) </a:t>
            </a:r>
          </a:p>
          <a:p>
            <a:pPr marL="685800" lvl="2">
              <a:spcBef>
                <a:spcPts val="1000"/>
              </a:spcBef>
            </a:pPr>
            <a:r>
              <a:rPr lang="en-US" sz="1800" dirty="0">
                <a:solidFill>
                  <a:srgbClr val="373A3C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5"/>
              </a:rPr>
              <a:t>https://r-graph-gallery.com/</a:t>
            </a:r>
            <a:endParaRPr lang="en-US" sz="1800" dirty="0">
              <a:solidFill>
                <a:srgbClr val="373A3C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Fundamentals of Data Visualization:</a:t>
            </a:r>
          </a:p>
          <a:p>
            <a:pPr lvl="1"/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  <a:hlinkClick r:id="rId6"/>
              </a:rPr>
              <a:t>https://clauswilke.com/dataviz/</a:t>
            </a: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DDA91B0-F96C-8E79-5905-2E88B6935120}"/>
              </a:ext>
            </a:extLst>
          </p:cNvPr>
          <p:cNvSpPr txBox="1">
            <a:spLocks/>
          </p:cNvSpPr>
          <p:nvPr/>
        </p:nvSpPr>
        <p:spPr>
          <a:xfrm>
            <a:off x="5788478" y="1690688"/>
            <a:ext cx="4950278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1" indent="-285750">
              <a:spcBef>
                <a:spcPts val="1000"/>
              </a:spcBef>
            </a:pPr>
            <a:r>
              <a:rPr lang="en-US" sz="1800" dirty="0">
                <a:solidFill>
                  <a:srgbClr val="373A3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Friends don’t let friends make bad graphs:</a:t>
            </a:r>
          </a:p>
          <a:p>
            <a:pPr lvl="1"/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  <a:hlinkClick r:id="rId7"/>
              </a:rPr>
              <a:t>https://github.com/cxli233/FriendsDontLetFriends</a:t>
            </a: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1800" dirty="0">
              <a:solidFill>
                <a:srgbClr val="373A3C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800" dirty="0">
                <a:solidFill>
                  <a:srgbClr val="373A3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 shiny:</a:t>
            </a:r>
          </a:p>
          <a:p>
            <a:pPr lvl="1"/>
            <a:r>
              <a:rPr lang="en-US" sz="1800" dirty="0">
                <a:solidFill>
                  <a:srgbClr val="373A3C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8"/>
              </a:rPr>
              <a:t>https://shiny.posit.co/r/gallery/</a:t>
            </a:r>
          </a:p>
          <a:p>
            <a:pPr lvl="1"/>
            <a:r>
              <a:rPr lang="en-US" sz="1800" dirty="0">
                <a:solidFill>
                  <a:srgbClr val="373A3C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9"/>
              </a:rPr>
              <a:t>https://shiny.posit.co/r/getstarted/shiny-basics/lesson1/</a:t>
            </a:r>
            <a:endParaRPr lang="en-US" sz="1800" dirty="0">
              <a:solidFill>
                <a:srgbClr val="373A3C"/>
              </a:solidFill>
              <a:latin typeface="Calibri" panose="020F0502020204030204" pitchFamily="34" charset="0"/>
              <a:cs typeface="Calibri" panose="020F0502020204030204" pitchFamily="34" charset="0"/>
              <a:hlinkClick r:id="rId8"/>
            </a:endParaRPr>
          </a:p>
          <a:p>
            <a:pPr lvl="1"/>
            <a:r>
              <a:rPr lang="en-US" sz="1800" dirty="0">
                <a:solidFill>
                  <a:srgbClr val="373A3C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8"/>
              </a:rPr>
              <a:t>https://bookdown.org/weicheng/shinyTutorial/</a:t>
            </a:r>
            <a:endParaRPr lang="en-US" sz="1800" dirty="0">
              <a:solidFill>
                <a:srgbClr val="373A3C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-US" sz="1800" dirty="0">
                <a:solidFill>
                  <a:srgbClr val="373A3C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10"/>
              </a:rPr>
              <a:t>https://www.appsilon.com/post/r-shiny-in-life-sciences-examples</a:t>
            </a:r>
            <a:endParaRPr lang="en-US" sz="1800" dirty="0">
              <a:solidFill>
                <a:srgbClr val="373A3C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lvl="1" indent="0">
              <a:buFont typeface="Arial" panose="020B0604020202020204" pitchFamily="34" charset="0"/>
              <a:buNone/>
            </a:pPr>
            <a:endParaRPr lang="en-US" sz="1800" dirty="0">
              <a:solidFill>
                <a:srgbClr val="373A3C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800" dirty="0">
              <a:solidFill>
                <a:srgbClr val="373A3C"/>
              </a:solidFill>
              <a:latin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104672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6"/>
          <p:cNvSpPr txBox="1">
            <a:spLocks noGrp="1"/>
          </p:cNvSpPr>
          <p:nvPr>
            <p:ph type="title"/>
          </p:nvPr>
        </p:nvSpPr>
        <p:spPr>
          <a:xfrm>
            <a:off x="838200" y="1189037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Helvetica Neue Light"/>
              <a:buNone/>
            </a:pPr>
            <a:r>
              <a:rPr lang="en-US"/>
              <a:t>Coffee Break &amp; Networking Session</a:t>
            </a:r>
            <a:endParaRPr/>
          </a:p>
        </p:txBody>
      </p:sp>
      <p:sp>
        <p:nvSpPr>
          <p:cNvPr id="109" name="Google Shape;109;p6"/>
          <p:cNvSpPr txBox="1">
            <a:spLocks noGrp="1"/>
          </p:cNvSpPr>
          <p:nvPr>
            <p:ph type="body" idx="1"/>
          </p:nvPr>
        </p:nvSpPr>
        <p:spPr>
          <a:xfrm>
            <a:off x="4386275" y="3352800"/>
            <a:ext cx="3419400" cy="5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sz="2000"/>
              <a:t>Workshop Sponsors</a:t>
            </a:r>
            <a:endParaRPr/>
          </a:p>
        </p:txBody>
      </p:sp>
      <p:pic>
        <p:nvPicPr>
          <p:cNvPr id="110" name="Google Shape;110;p6" title="cihr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8489" y="4162607"/>
            <a:ext cx="3500780" cy="8337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6" title="ude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49175" y="4019275"/>
            <a:ext cx="2335933" cy="1011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6" title="consortiumsantenumerique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491600" y="3558426"/>
            <a:ext cx="1709800" cy="17739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6" title="combined_logo_white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04482" y="3718076"/>
            <a:ext cx="1563066" cy="1614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6" title="genomecanada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269083" y="5222806"/>
            <a:ext cx="1540082" cy="9123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6" title="ontariogenomics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321026" y="5222800"/>
            <a:ext cx="1821236" cy="912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6" title="genomequebec.png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199825" y="5070625"/>
            <a:ext cx="1709800" cy="12166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6" title="ivado.png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09626" y="5222799"/>
            <a:ext cx="2085388" cy="1011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6" title="oicr.png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9730331" y="5222783"/>
            <a:ext cx="1256757" cy="912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14E3D9-D069-E5A9-1B26-A905317868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ggplot2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195E5089-4B36-79EA-C29D-BBA3D73886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57"/>
          <a:stretch/>
        </p:blipFill>
        <p:spPr bwMode="auto">
          <a:xfrm>
            <a:off x="188592" y="1387108"/>
            <a:ext cx="4560746" cy="4811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AFC93C1-1C7C-E437-ED75-3C623D24DF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53412" y="1847581"/>
            <a:ext cx="4000071" cy="4351338"/>
          </a:xfrm>
        </p:spPr>
        <p:txBody>
          <a:bodyPr/>
          <a:lstStyle/>
          <a:p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gg = “grammar of graphics”</a:t>
            </a:r>
          </a:p>
          <a:p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Components in ggplot2:</a:t>
            </a:r>
          </a:p>
          <a:p>
            <a:pPr lvl="1"/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Data</a:t>
            </a:r>
          </a:p>
          <a:p>
            <a:pPr lvl="1"/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Aesthetic attribute (</a:t>
            </a:r>
            <a:r>
              <a:rPr lang="en-US" sz="1800" b="1" dirty="0" err="1">
                <a:latin typeface="Calibri" panose="020F0502020204030204" pitchFamily="34" charset="0"/>
                <a:cs typeface="Calibri" panose="020F0502020204030204" pitchFamily="34" charset="0"/>
              </a:rPr>
              <a:t>Aes</a:t>
            </a:r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lvl="1"/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Geometric object (</a:t>
            </a:r>
            <a:r>
              <a:rPr lang="en-US" sz="1800" b="1" dirty="0" err="1">
                <a:latin typeface="Calibri" panose="020F0502020204030204" pitchFamily="34" charset="0"/>
                <a:cs typeface="Calibri" panose="020F0502020204030204" pitchFamily="34" charset="0"/>
              </a:rPr>
              <a:t>Geom</a:t>
            </a:r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lvl="1"/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Stats</a:t>
            </a:r>
          </a:p>
          <a:p>
            <a:pPr lvl="1"/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Position</a:t>
            </a:r>
          </a:p>
          <a:p>
            <a:pPr lvl="1"/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Coord</a:t>
            </a:r>
          </a:p>
          <a:p>
            <a:pPr lvl="1"/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Facet</a:t>
            </a:r>
          </a:p>
          <a:p>
            <a:pPr lvl="1"/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Theme</a:t>
            </a:r>
          </a:p>
          <a:p>
            <a:pPr lvl="1"/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……</a:t>
            </a:r>
          </a:p>
          <a:p>
            <a:endParaRPr lang="en-US" dirty="0"/>
          </a:p>
        </p:txBody>
      </p:sp>
      <p:pic>
        <p:nvPicPr>
          <p:cNvPr id="5" name="Picture 4" descr="A white screen with black text&#10;&#10;AI-generated content may be incorrect.">
            <a:extLst>
              <a:ext uri="{FF2B5EF4-FFF2-40B4-BE49-F238E27FC236}">
                <a16:creationId xmlns:a16="http://schemas.microsoft.com/office/drawing/2014/main" id="{9400E06B-5496-B5B7-1057-17D5230B68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4676" y="2300122"/>
            <a:ext cx="3122157" cy="212225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885DE06-A445-2BFC-3BD1-8D57901A6344}"/>
              </a:ext>
            </a:extLst>
          </p:cNvPr>
          <p:cNvSpPr/>
          <p:nvPr/>
        </p:nvSpPr>
        <p:spPr>
          <a:xfrm>
            <a:off x="7974676" y="2300120"/>
            <a:ext cx="3122158" cy="8266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9032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C23F8-8F1B-EB55-BC77-2097B4BD54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Structure of the ggplot2 command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8791CA-A45B-E646-0DD2-2D592080DB76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336222" y="1639221"/>
            <a:ext cx="7886700" cy="11798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Question: </a:t>
            </a:r>
          </a:p>
          <a:p>
            <a:pPr marL="0" indent="0">
              <a:buNone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The relationship between the bill length and bill </a:t>
            </a:r>
          </a:p>
          <a:p>
            <a:pPr marL="0" indent="0">
              <a:buNone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depth of the penguin?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3602FA9C-7096-89BA-D333-C4BA60014A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005629"/>
            <a:ext cx="5740947" cy="2381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75860D02-F9D0-E6FF-93CC-8EFB06C465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0140" y="1400468"/>
            <a:ext cx="3314210" cy="2028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A20E4A-FE43-B43F-0D26-5E704053F5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7958" y="3429000"/>
            <a:ext cx="3206393" cy="2290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67405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F8F661-B5E3-6607-9000-96A0D17CB7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 preparation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B7B5ED-0B23-B455-79D4-A2D09887E5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6543" y="1367511"/>
            <a:ext cx="9699171" cy="4351338"/>
          </a:xfrm>
        </p:spPr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1704 observations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6 variables</a:t>
            </a:r>
          </a:p>
          <a:p>
            <a:pPr marL="742950" lvl="1" indent="-285750"/>
            <a:r>
              <a:rPr lang="en-US" sz="1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Country: a factor with 142 levels</a:t>
            </a:r>
          </a:p>
          <a:p>
            <a:pPr marL="742950" lvl="1" indent="-285750"/>
            <a:r>
              <a:rPr lang="en-US" sz="1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Continent: a factor with 5 levels</a:t>
            </a:r>
          </a:p>
          <a:p>
            <a:pPr marL="742950" lvl="1" indent="-285750"/>
            <a:r>
              <a:rPr lang="en-US" sz="1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Year: going from 1952 to 2007 in increments of 5 years</a:t>
            </a:r>
          </a:p>
          <a:p>
            <a:pPr marL="742950" lvl="1" indent="-285750"/>
            <a:r>
              <a:rPr lang="en-US" sz="1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Pop: population</a:t>
            </a:r>
          </a:p>
          <a:p>
            <a:pPr marL="742950" lvl="1" indent="-285750"/>
            <a:r>
              <a:rPr lang="en-US" sz="18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gdpPercap</a:t>
            </a:r>
            <a:r>
              <a:rPr lang="en-US" sz="1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GDP per capita</a:t>
            </a:r>
          </a:p>
          <a:p>
            <a:pPr marL="742950" lvl="1" indent="-285750"/>
            <a:r>
              <a:rPr lang="en-US" sz="18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lifeExp</a:t>
            </a:r>
            <a:r>
              <a:rPr lang="en-US" sz="1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life expectancy</a:t>
            </a:r>
          </a:p>
          <a:p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 descr="A screenshot of a white background&#10;&#10;AI-generated content may be incorrect.">
            <a:extLst>
              <a:ext uri="{FF2B5EF4-FFF2-40B4-BE49-F238E27FC236}">
                <a16:creationId xmlns:a16="http://schemas.microsoft.com/office/drawing/2014/main" id="{4173285A-CF51-DD27-580E-F69470698E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6286" y="4364205"/>
            <a:ext cx="9015602" cy="165592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3BA29AF-C9AA-022F-2E06-D533AFD4E598}"/>
              </a:ext>
            </a:extLst>
          </p:cNvPr>
          <p:cNvSpPr/>
          <p:nvPr/>
        </p:nvSpPr>
        <p:spPr>
          <a:xfrm>
            <a:off x="6096000" y="598070"/>
            <a:ext cx="2939779" cy="769441"/>
          </a:xfrm>
          <a:prstGeom prst="rect">
            <a:avLst/>
          </a:prstGeom>
          <a:solidFill>
            <a:schemeClr val="bg1"/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dirty="0" err="1">
                <a:ln w="6600">
                  <a:solidFill>
                    <a:schemeClr val="accent1">
                      <a:lumMod val="40000"/>
                      <a:lumOff val="60000"/>
                    </a:schemeClr>
                  </a:solidFill>
                  <a:prstDash val="solid"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gapminder</a:t>
            </a:r>
            <a:endParaRPr lang="en-US" sz="4400" b="1" cap="none" spc="0" dirty="0">
              <a:ln w="6600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</a:ln>
              <a:solidFill>
                <a:schemeClr val="accent1">
                  <a:lumMod val="60000"/>
                  <a:lumOff val="40000"/>
                </a:schemeClr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016284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0FE1A9-864F-F2CA-AF62-A71B615EC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Bar plot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B6A9CDF-FCD4-6DC2-108B-264AAD291DBC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883020" y="653095"/>
            <a:ext cx="5156330" cy="749624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2500"/>
          </a:bodyPr>
          <a:lstStyle/>
          <a:p>
            <a:pPr indent="-171446">
              <a:spcBef>
                <a:spcPts val="750"/>
              </a:spcBef>
            </a:pPr>
            <a:r>
              <a:rPr lang="en-US" sz="1650" dirty="0"/>
              <a:t>discrete variable</a:t>
            </a:r>
          </a:p>
          <a:p>
            <a:pPr indent="-171446">
              <a:spcBef>
                <a:spcPts val="750"/>
              </a:spcBef>
            </a:pPr>
            <a:r>
              <a:rPr lang="en-US" sz="1650" dirty="0" err="1"/>
              <a:t>ggplot</a:t>
            </a:r>
            <a:r>
              <a:rPr lang="en-US" sz="1650" dirty="0"/>
              <a:t>(</a:t>
            </a:r>
            <a:r>
              <a:rPr lang="en-US" sz="1650" dirty="0" err="1"/>
              <a:t>gapminder</a:t>
            </a:r>
            <a:r>
              <a:rPr lang="en-US" sz="1650" dirty="0"/>
              <a:t>, </a:t>
            </a:r>
            <a:r>
              <a:rPr lang="en-US" sz="1650" dirty="0" err="1"/>
              <a:t>aes</a:t>
            </a:r>
            <a:r>
              <a:rPr lang="en-US" sz="1650" dirty="0"/>
              <a:t>(x = continent)) + </a:t>
            </a:r>
            <a:r>
              <a:rPr lang="en-US" sz="1650" dirty="0" err="1"/>
              <a:t>geom_bar</a:t>
            </a:r>
            <a:r>
              <a:rPr lang="en-US" sz="1650" dirty="0"/>
              <a:t>()</a:t>
            </a:r>
          </a:p>
        </p:txBody>
      </p:sp>
      <p:pic>
        <p:nvPicPr>
          <p:cNvPr id="6" name="Picture 5" descr="A graph of a number of countries/regions&#10;&#10;Description automatically generated">
            <a:extLst>
              <a:ext uri="{FF2B5EF4-FFF2-40B4-BE49-F238E27FC236}">
                <a16:creationId xmlns:a16="http://schemas.microsoft.com/office/drawing/2014/main" id="{6C933538-5577-AE83-BCF6-DAEDE38BD2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1725" y="1766507"/>
            <a:ext cx="5428551" cy="332498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FD3006B-9275-B27B-4E4F-597C25002BF9}"/>
              </a:ext>
            </a:extLst>
          </p:cNvPr>
          <p:cNvSpPr txBox="1"/>
          <p:nvPr/>
        </p:nvSpPr>
        <p:spPr>
          <a:xfrm>
            <a:off x="1768763" y="5239276"/>
            <a:ext cx="8654473" cy="6463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Research Question: </a:t>
            </a:r>
          </a:p>
          <a:p>
            <a:r>
              <a:rPr lang="en-US" dirty="0"/>
              <a:t>How is the number of recorded observations distributed across different continents?</a:t>
            </a:r>
          </a:p>
        </p:txBody>
      </p:sp>
    </p:spTree>
    <p:extLst>
      <p:ext uri="{BB962C8B-B14F-4D97-AF65-F5344CB8AC3E}">
        <p14:creationId xmlns:p14="http://schemas.microsoft.com/office/powerpoint/2010/main" val="4272919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theme/theme1.xml><?xml version="1.0" encoding="utf-8"?>
<a:theme xmlns:a="http://schemas.openxmlformats.org/drawingml/2006/main" name="1_Custom Design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ustom Design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2117</Words>
  <Application>Microsoft Macintosh PowerPoint</Application>
  <PresentationFormat>Widescreen</PresentationFormat>
  <Paragraphs>377</Paragraphs>
  <Slides>56</Slides>
  <Notes>56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56</vt:i4>
      </vt:variant>
    </vt:vector>
  </HeadingPairs>
  <TitlesOfParts>
    <vt:vector size="70" baseType="lpstr">
      <vt:lpstr>Helvetica</vt:lpstr>
      <vt:lpstr>Helvetica Neue</vt:lpstr>
      <vt:lpstr>lato</vt:lpstr>
      <vt:lpstr>SFMono-Regular</vt:lpstr>
      <vt:lpstr>Calibri</vt:lpstr>
      <vt:lpstr>Helvetica Neue Light</vt:lpstr>
      <vt:lpstr>-webkit-standard</vt:lpstr>
      <vt:lpstr>Source Sans Pro</vt:lpstr>
      <vt:lpstr>-apple-system</vt:lpstr>
      <vt:lpstr>Arial</vt:lpstr>
      <vt:lpstr>SimSun</vt:lpstr>
      <vt:lpstr>1_Custom Design</vt:lpstr>
      <vt:lpstr>Office Theme</vt:lpstr>
      <vt:lpstr>Custom Design</vt:lpstr>
      <vt:lpstr>PowerPoint Presentation</vt:lpstr>
      <vt:lpstr>Module 3:  Data Visualization</vt:lpstr>
      <vt:lpstr>Learning Objectives</vt:lpstr>
      <vt:lpstr>Outline</vt:lpstr>
      <vt:lpstr>Why Use ggplot2 Over Base R for Data Visualization?</vt:lpstr>
      <vt:lpstr>Overview of ggplot2</vt:lpstr>
      <vt:lpstr>Structure of the ggplot2 command</vt:lpstr>
      <vt:lpstr>Dataset preparation</vt:lpstr>
      <vt:lpstr>Bar plot</vt:lpstr>
      <vt:lpstr>Histogram/ Frequency/ Density Plot</vt:lpstr>
      <vt:lpstr>Box plot</vt:lpstr>
      <vt:lpstr>Violin plot</vt:lpstr>
      <vt:lpstr>What questions do you have about this plot?</vt:lpstr>
      <vt:lpstr>Next step: box/violin plot to show the distribution</vt:lpstr>
      <vt:lpstr>Show raw data points</vt:lpstr>
      <vt:lpstr>Before and after plots</vt:lpstr>
      <vt:lpstr>Data Transformation and Advanced Customization</vt:lpstr>
      <vt:lpstr>Data Transformation</vt:lpstr>
      <vt:lpstr>Data Transformation – log transformation</vt:lpstr>
      <vt:lpstr>Data faceting</vt:lpstr>
      <vt:lpstr>Aesthetic customizations – color palettes</vt:lpstr>
      <vt:lpstr>How to use colorspace in ggplot2</vt:lpstr>
      <vt:lpstr>Colorspace examples</vt:lpstr>
      <vt:lpstr>How to choose diverging and sequential color scale?</vt:lpstr>
      <vt:lpstr>Select the appropriate color palettes for heatmaps</vt:lpstr>
      <vt:lpstr>How to change size of points and transparency</vt:lpstr>
      <vt:lpstr>Adjust the appearance of the legend</vt:lpstr>
      <vt:lpstr>Generate different legends for different layers</vt:lpstr>
      <vt:lpstr>Delete the legend</vt:lpstr>
      <vt:lpstr>Merge the legend</vt:lpstr>
      <vt:lpstr>Theme</vt:lpstr>
      <vt:lpstr>Exercise 1 (10 mins)</vt:lpstr>
      <vt:lpstr>Specialized Plot</vt:lpstr>
      <vt:lpstr>Heatmap</vt:lpstr>
      <vt:lpstr>Kaplan-Meier curve</vt:lpstr>
      <vt:lpstr>Manhattan plot</vt:lpstr>
      <vt:lpstr>2D density plot</vt:lpstr>
      <vt:lpstr>Interactive Plot</vt:lpstr>
      <vt:lpstr>?</vt:lpstr>
      <vt:lpstr>Check the data</vt:lpstr>
      <vt:lpstr>Try ggplotly!</vt:lpstr>
      <vt:lpstr>Customize tooltip</vt:lpstr>
      <vt:lpstr>More advanced customization</vt:lpstr>
      <vt:lpstr>Animate your figure</vt:lpstr>
      <vt:lpstr>R Shiny Dashboard</vt:lpstr>
      <vt:lpstr>Let’s first see an example of R shiny dashboard to analyze Omics Data - GraphBio</vt:lpstr>
      <vt:lpstr>Skeleton of R Shiny</vt:lpstr>
      <vt:lpstr>Layout options: Layout/Panel</vt:lpstr>
      <vt:lpstr>Placeholders</vt:lpstr>
      <vt:lpstr>Control Widgets</vt:lpstr>
      <vt:lpstr>Let’s work on a simple R shiny demo!</vt:lpstr>
      <vt:lpstr>How to arrange shiny in multiple pages</vt:lpstr>
      <vt:lpstr>PowerPoint Presentation</vt:lpstr>
      <vt:lpstr>Friends don’t let friends make bad graphs</vt:lpstr>
      <vt:lpstr>Useful resources</vt:lpstr>
      <vt:lpstr>Coffee Break &amp; Networking Session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Nia Hughes</dc:creator>
  <cp:lastModifiedBy>Han Yu</cp:lastModifiedBy>
  <cp:revision>10</cp:revision>
  <dcterms:created xsi:type="dcterms:W3CDTF">2025-05-15T14:28:53Z</dcterms:created>
  <dcterms:modified xsi:type="dcterms:W3CDTF">2025-09-14T20:11:47Z</dcterms:modified>
</cp:coreProperties>
</file>